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3" roundtripDataSignature="AMtx7mjRKzUS+Pqh816TfXD5jzr+wR0z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43"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5" name="Google Shape;21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0ab80a079c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0" name="Google Shape;280;g30ab80a079c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7" name="Google Shape;287;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4" name="Google Shape;29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1" name="Google Shape;30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8" name="Google Shape;30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5" name="Google Shape;31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2" name="Google Shape;32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8" name="Google Shape;32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cb0eaaa41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5" name="Google Shape;335;g3cb0eaaa410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8d2a0785c4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2" name="Google Shape;342;g28d2a0785c4_0_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4" name="Google Shape;22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0ab80a079c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9" name="Google Shape;349;g30ab80a079c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6" name="Google Shape;35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8d2a0785c4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3" name="Google Shape;363;g28d2a0785c4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8d2a0785c4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g28d2a0785c4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3" name="Google Shape;37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8d2a0785c4_0_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 name="Google Shape;380;g28d2a0785c4_0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5" name="Google Shape;38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1" name="Google Shape;39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8" name="Google Shape;39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4" name="Google Shape;40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1" name="Google Shape;23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2" name="Google Shape;412;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8d2a0785c4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9" name="Google Shape;419;g28d2a0785c4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5" name="Google Shape;42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8d2a0785c4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g28d2a0785c4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336f02ad75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5" name="Google Shape;435;g336f02ad75f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8d2a0785c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g28d2a0785c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8" name="Google Shape;448;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5" name="Google Shape;455;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8" name="Google Shape;23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5" name="Google Shape;24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2" name="Google Shape;25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9" name="Google Shape;25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0ab80a079c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6" name="Google Shape;266;g30ab80a079c_0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0ab80a079c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3" name="Google Shape;273;g30ab80a079c_0_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12" name="Shape 12"/>
        <p:cNvGrpSpPr/>
        <p:nvPr/>
      </p:nvGrpSpPr>
      <p:grpSpPr>
        <a:xfrm>
          <a:off x="0" y="0"/>
          <a:ext cx="0" cy="0"/>
          <a:chOff x="0" y="0"/>
          <a:chExt cx="0" cy="0"/>
        </a:xfrm>
      </p:grpSpPr>
      <p:pic>
        <p:nvPicPr>
          <p:cNvPr descr="HD-ShadowLong.png" id="13" name="Google Shape;13;p30"/>
          <p:cNvPicPr preferRelativeResize="0"/>
          <p:nvPr/>
        </p:nvPicPr>
        <p:blipFill rotWithShape="1">
          <a:blip r:embed="rId2">
            <a:alphaModFix/>
          </a:blip>
          <a:srcRect b="0" l="0" r="0" t="0"/>
          <a:stretch/>
        </p:blipFill>
        <p:spPr>
          <a:xfrm>
            <a:off x="1" y="4242851"/>
            <a:ext cx="6726063" cy="275942"/>
          </a:xfrm>
          <a:prstGeom prst="rect">
            <a:avLst/>
          </a:prstGeom>
          <a:noFill/>
          <a:ln>
            <a:noFill/>
          </a:ln>
        </p:spPr>
      </p:pic>
      <p:pic>
        <p:nvPicPr>
          <p:cNvPr descr="HD-ShadowShort.png" id="14" name="Google Shape;14;p30"/>
          <p:cNvPicPr preferRelativeResize="0"/>
          <p:nvPr/>
        </p:nvPicPr>
        <p:blipFill rotWithShape="1">
          <a:blip r:embed="rId3">
            <a:alphaModFix/>
          </a:blip>
          <a:srcRect b="0" l="0" r="0" t="0"/>
          <a:stretch/>
        </p:blipFill>
        <p:spPr>
          <a:xfrm>
            <a:off x="6833787" y="4243845"/>
            <a:ext cx="2307831" cy="276940"/>
          </a:xfrm>
          <a:prstGeom prst="rect">
            <a:avLst/>
          </a:prstGeom>
          <a:noFill/>
          <a:ln>
            <a:noFill/>
          </a:ln>
        </p:spPr>
      </p:pic>
      <p:sp>
        <p:nvSpPr>
          <p:cNvPr id="15" name="Google Shape;15;p30"/>
          <p:cNvSpPr/>
          <p:nvPr/>
        </p:nvSpPr>
        <p:spPr>
          <a:xfrm>
            <a:off x="0" y="2590078"/>
            <a:ext cx="6726064" cy="1660332"/>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0"/>
          <p:cNvSpPr/>
          <p:nvPr/>
        </p:nvSpPr>
        <p:spPr>
          <a:xfrm>
            <a:off x="6833787" y="2590078"/>
            <a:ext cx="2307832" cy="1660332"/>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30"/>
          <p:cNvSpPr txBox="1"/>
          <p:nvPr>
            <p:ph type="ctrTitle"/>
          </p:nvPr>
        </p:nvSpPr>
        <p:spPr>
          <a:xfrm>
            <a:off x="510242" y="2733709"/>
            <a:ext cx="6069268" cy="1373070"/>
          </a:xfrm>
          <a:prstGeom prst="rect">
            <a:avLst/>
          </a:prstGeom>
          <a:noFill/>
          <a:ln>
            <a:noFill/>
          </a:ln>
        </p:spPr>
        <p:txBody>
          <a:bodyPr anchorCtr="0" anchor="b" bIns="45700" lIns="91425" spcFirstLastPara="1" rIns="91425" wrap="square" tIns="45700">
            <a:noAutofit/>
          </a:bodyPr>
          <a:lstStyle>
            <a:lvl1pPr lvl="0" algn="r">
              <a:lnSpc>
                <a:spcPct val="90000"/>
              </a:lnSpc>
              <a:spcBef>
                <a:spcPts val="0"/>
              </a:spcBef>
              <a:spcAft>
                <a:spcPts val="0"/>
              </a:spcAft>
              <a:buClr>
                <a:schemeClr val="lt1"/>
              </a:buClr>
              <a:buSzPts val="4800"/>
              <a:buFont typeface="Trebuchet MS"/>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0"/>
          <p:cNvSpPr txBox="1"/>
          <p:nvPr>
            <p:ph idx="1" type="subTitle"/>
          </p:nvPr>
        </p:nvSpPr>
        <p:spPr>
          <a:xfrm>
            <a:off x="510241" y="4394040"/>
            <a:ext cx="6108101" cy="1117687"/>
          </a:xfrm>
          <a:prstGeom prst="rect">
            <a:avLst/>
          </a:prstGeom>
          <a:noFill/>
          <a:ln>
            <a:noFill/>
          </a:ln>
        </p:spPr>
        <p:txBody>
          <a:bodyPr anchorCtr="0" anchor="t" bIns="45700" lIns="91425" spcFirstLastPara="1" rIns="91425" wrap="square" tIns="45700">
            <a:normAutofit/>
          </a:bodyPr>
          <a:lstStyle>
            <a:lvl1pPr lvl="0" algn="r">
              <a:lnSpc>
                <a:spcPct val="90000"/>
              </a:lnSpc>
              <a:spcBef>
                <a:spcPts val="1000"/>
              </a:spcBef>
              <a:spcAft>
                <a:spcPts val="0"/>
              </a:spcAft>
              <a:buClr>
                <a:schemeClr val="lt1"/>
              </a:buClr>
              <a:buSzPts val="2000"/>
              <a:buNone/>
              <a:defRPr sz="20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9" name="Google Shape;19;p30"/>
          <p:cNvSpPr txBox="1"/>
          <p:nvPr>
            <p:ph idx="10" type="dt"/>
          </p:nvPr>
        </p:nvSpPr>
        <p:spPr>
          <a:xfrm>
            <a:off x="4555655"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0"/>
          <p:cNvSpPr txBox="1"/>
          <p:nvPr>
            <p:ph idx="11" type="ftr"/>
          </p:nvPr>
        </p:nvSpPr>
        <p:spPr>
          <a:xfrm>
            <a:off x="533401" y="5936189"/>
            <a:ext cx="4021666"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0"/>
          <p:cNvSpPr txBox="1"/>
          <p:nvPr>
            <p:ph idx="12" type="sldNum"/>
          </p:nvPr>
        </p:nvSpPr>
        <p:spPr>
          <a:xfrm>
            <a:off x="7010399" y="2750337"/>
            <a:ext cx="1370293" cy="1356442"/>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ανοραμική εικόνα με λεζάντα">
  <p:cSld name="Πανοραμική εικόνα με λεζάντα">
    <p:spTree>
      <p:nvGrpSpPr>
        <p:cNvPr id="110" name="Shape 110"/>
        <p:cNvGrpSpPr/>
        <p:nvPr/>
      </p:nvGrpSpPr>
      <p:grpSpPr>
        <a:xfrm>
          <a:off x="0" y="0"/>
          <a:ext cx="0" cy="0"/>
          <a:chOff x="0" y="0"/>
          <a:chExt cx="0" cy="0"/>
        </a:xfrm>
      </p:grpSpPr>
      <p:grpSp>
        <p:nvGrpSpPr>
          <p:cNvPr id="111" name="Google Shape;111;p39"/>
          <p:cNvGrpSpPr/>
          <p:nvPr/>
        </p:nvGrpSpPr>
        <p:grpSpPr>
          <a:xfrm>
            <a:off x="0" y="4572000"/>
            <a:ext cx="9161969" cy="1677035"/>
            <a:chOff x="0" y="2895600"/>
            <a:chExt cx="9161969" cy="1677035"/>
          </a:xfrm>
        </p:grpSpPr>
        <p:pic>
          <p:nvPicPr>
            <p:cNvPr descr="HD-ShadowLong.png" id="112" name="Google Shape;112;p39"/>
            <p:cNvPicPr preferRelativeResize="0"/>
            <p:nvPr/>
          </p:nvPicPr>
          <p:blipFill rotWithShape="1">
            <a:blip r:embed="rId2">
              <a:alphaModFix/>
            </a:blip>
            <a:srcRect b="0" l="26982" r="-217" t="0"/>
            <a:stretch/>
          </p:blipFill>
          <p:spPr>
            <a:xfrm>
              <a:off x="0" y="4251471"/>
              <a:ext cx="7644384" cy="321164"/>
            </a:xfrm>
            <a:prstGeom prst="rect">
              <a:avLst/>
            </a:prstGeom>
            <a:noFill/>
            <a:ln>
              <a:noFill/>
            </a:ln>
          </p:spPr>
        </p:pic>
        <p:pic>
          <p:nvPicPr>
            <p:cNvPr descr="HD-ShadowShort.png" id="113" name="Google Shape;113;p39"/>
            <p:cNvPicPr preferRelativeResize="0"/>
            <p:nvPr/>
          </p:nvPicPr>
          <p:blipFill rotWithShape="1">
            <a:blip r:embed="rId3">
              <a:alphaModFix/>
            </a:blip>
            <a:srcRect b="0" l="0" r="9870" t="0"/>
            <a:stretch/>
          </p:blipFill>
          <p:spPr>
            <a:xfrm>
              <a:off x="7717217" y="4259262"/>
              <a:ext cx="1444752" cy="144270"/>
            </a:xfrm>
            <a:prstGeom prst="rect">
              <a:avLst/>
            </a:prstGeom>
            <a:noFill/>
            <a:ln>
              <a:noFill/>
            </a:ln>
          </p:spPr>
        </p:pic>
        <p:sp>
          <p:nvSpPr>
            <p:cNvPr id="114" name="Google Shape;114;p39"/>
            <p:cNvSpPr/>
            <p:nvPr/>
          </p:nvSpPr>
          <p:spPr>
            <a:xfrm>
              <a:off x="0" y="2895600"/>
              <a:ext cx="7567140" cy="1368198"/>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39"/>
            <p:cNvSpPr/>
            <p:nvPr/>
          </p:nvSpPr>
          <p:spPr>
            <a:xfrm>
              <a:off x="7710769" y="2895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6" name="Google Shape;116;p39"/>
          <p:cNvSpPr txBox="1"/>
          <p:nvPr>
            <p:ph type="title"/>
          </p:nvPr>
        </p:nvSpPr>
        <p:spPr>
          <a:xfrm>
            <a:off x="533403" y="4711617"/>
            <a:ext cx="6894770" cy="54448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Trebuchet M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39"/>
          <p:cNvSpPr/>
          <p:nvPr>
            <p:ph idx="2" type="pic"/>
          </p:nvPr>
        </p:nvSpPr>
        <p:spPr>
          <a:xfrm>
            <a:off x="531639" y="609598"/>
            <a:ext cx="6896534" cy="3589575"/>
          </a:xfrm>
          <a:prstGeom prst="rect">
            <a:avLst/>
          </a:prstGeom>
          <a:noFill/>
          <a:ln>
            <a:noFill/>
          </a:ln>
          <a:effectLst>
            <a:outerShdw blurRad="76200" rotWithShape="0" algn="tl" dir="5040000" dist="63500">
              <a:srgbClr val="000000">
                <a:alpha val="40000"/>
              </a:srgbClr>
            </a:outerShdw>
          </a:effectLst>
        </p:spPr>
      </p:sp>
      <p:sp>
        <p:nvSpPr>
          <p:cNvPr id="118" name="Google Shape;118;p39"/>
          <p:cNvSpPr txBox="1"/>
          <p:nvPr>
            <p:ph idx="1" type="body"/>
          </p:nvPr>
        </p:nvSpPr>
        <p:spPr>
          <a:xfrm>
            <a:off x="533401" y="5256098"/>
            <a:ext cx="6894772" cy="54781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119" name="Google Shape;119;p39"/>
          <p:cNvSpPr txBox="1"/>
          <p:nvPr>
            <p:ph idx="10" type="dt"/>
          </p:nvPr>
        </p:nvSpPr>
        <p:spPr>
          <a:xfrm>
            <a:off x="5367881"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39"/>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39"/>
          <p:cNvSpPr txBox="1"/>
          <p:nvPr>
            <p:ph idx="12" type="sldNum"/>
          </p:nvPr>
        </p:nvSpPr>
        <p:spPr>
          <a:xfrm>
            <a:off x="7856438" y="4711310"/>
            <a:ext cx="1149836" cy="1090789"/>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λεζάντα">
  <p:cSld name="Τίτλος και λεζάντα">
    <p:spTree>
      <p:nvGrpSpPr>
        <p:cNvPr id="122" name="Shape 122"/>
        <p:cNvGrpSpPr/>
        <p:nvPr/>
      </p:nvGrpSpPr>
      <p:grpSpPr>
        <a:xfrm>
          <a:off x="0" y="0"/>
          <a:ext cx="0" cy="0"/>
          <a:chOff x="0" y="0"/>
          <a:chExt cx="0" cy="0"/>
        </a:xfrm>
      </p:grpSpPr>
      <p:grpSp>
        <p:nvGrpSpPr>
          <p:cNvPr id="123" name="Google Shape;123;p40"/>
          <p:cNvGrpSpPr/>
          <p:nvPr/>
        </p:nvGrpSpPr>
        <p:grpSpPr>
          <a:xfrm>
            <a:off x="0" y="4572000"/>
            <a:ext cx="9161969" cy="1677035"/>
            <a:chOff x="0" y="2895600"/>
            <a:chExt cx="9161969" cy="1677035"/>
          </a:xfrm>
        </p:grpSpPr>
        <p:pic>
          <p:nvPicPr>
            <p:cNvPr descr="HD-ShadowLong.png" id="124" name="Google Shape;124;p40"/>
            <p:cNvPicPr preferRelativeResize="0"/>
            <p:nvPr/>
          </p:nvPicPr>
          <p:blipFill rotWithShape="1">
            <a:blip r:embed="rId2">
              <a:alphaModFix/>
            </a:blip>
            <a:srcRect b="0" l="26982" r="-217" t="0"/>
            <a:stretch/>
          </p:blipFill>
          <p:spPr>
            <a:xfrm>
              <a:off x="0" y="4251471"/>
              <a:ext cx="7644384" cy="321164"/>
            </a:xfrm>
            <a:prstGeom prst="rect">
              <a:avLst/>
            </a:prstGeom>
            <a:noFill/>
            <a:ln>
              <a:noFill/>
            </a:ln>
          </p:spPr>
        </p:pic>
        <p:pic>
          <p:nvPicPr>
            <p:cNvPr descr="HD-ShadowShort.png" id="125" name="Google Shape;125;p40"/>
            <p:cNvPicPr preferRelativeResize="0"/>
            <p:nvPr/>
          </p:nvPicPr>
          <p:blipFill rotWithShape="1">
            <a:blip r:embed="rId3">
              <a:alphaModFix/>
            </a:blip>
            <a:srcRect b="0" l="0" r="9870" t="0"/>
            <a:stretch/>
          </p:blipFill>
          <p:spPr>
            <a:xfrm>
              <a:off x="7717217" y="4259262"/>
              <a:ext cx="1444752" cy="144270"/>
            </a:xfrm>
            <a:prstGeom prst="rect">
              <a:avLst/>
            </a:prstGeom>
            <a:noFill/>
            <a:ln>
              <a:noFill/>
            </a:ln>
          </p:spPr>
        </p:pic>
        <p:sp>
          <p:nvSpPr>
            <p:cNvPr id="126" name="Google Shape;126;p40"/>
            <p:cNvSpPr/>
            <p:nvPr/>
          </p:nvSpPr>
          <p:spPr>
            <a:xfrm>
              <a:off x="0" y="2895600"/>
              <a:ext cx="7567140" cy="1368198"/>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40"/>
            <p:cNvSpPr/>
            <p:nvPr/>
          </p:nvSpPr>
          <p:spPr>
            <a:xfrm>
              <a:off x="7710769" y="2895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8" name="Google Shape;128;p40"/>
          <p:cNvSpPr txBox="1"/>
          <p:nvPr>
            <p:ph type="title"/>
          </p:nvPr>
        </p:nvSpPr>
        <p:spPr>
          <a:xfrm>
            <a:off x="524255" y="609597"/>
            <a:ext cx="6896534" cy="359275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40"/>
          <p:cNvSpPr txBox="1"/>
          <p:nvPr>
            <p:ph idx="1" type="body"/>
          </p:nvPr>
        </p:nvSpPr>
        <p:spPr>
          <a:xfrm>
            <a:off x="531638" y="4710340"/>
            <a:ext cx="6889151" cy="110176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130" name="Google Shape;130;p40"/>
          <p:cNvSpPr txBox="1"/>
          <p:nvPr>
            <p:ph idx="10" type="dt"/>
          </p:nvPr>
        </p:nvSpPr>
        <p:spPr>
          <a:xfrm>
            <a:off x="5367881"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40"/>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40"/>
          <p:cNvSpPr txBox="1"/>
          <p:nvPr>
            <p:ph idx="12" type="sldNum"/>
          </p:nvPr>
        </p:nvSpPr>
        <p:spPr>
          <a:xfrm>
            <a:off x="7856438" y="4711616"/>
            <a:ext cx="1149836" cy="1090789"/>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σαγωγικά με λεζάντα">
  <p:cSld name="Εισαγωγικά με λεζάντα">
    <p:spTree>
      <p:nvGrpSpPr>
        <p:cNvPr id="133" name="Shape 133"/>
        <p:cNvGrpSpPr/>
        <p:nvPr/>
      </p:nvGrpSpPr>
      <p:grpSpPr>
        <a:xfrm>
          <a:off x="0" y="0"/>
          <a:ext cx="0" cy="0"/>
          <a:chOff x="0" y="0"/>
          <a:chExt cx="0" cy="0"/>
        </a:xfrm>
      </p:grpSpPr>
      <p:grpSp>
        <p:nvGrpSpPr>
          <p:cNvPr id="134" name="Google Shape;134;p41"/>
          <p:cNvGrpSpPr/>
          <p:nvPr/>
        </p:nvGrpSpPr>
        <p:grpSpPr>
          <a:xfrm>
            <a:off x="0" y="4572000"/>
            <a:ext cx="9161969" cy="1677035"/>
            <a:chOff x="0" y="2895600"/>
            <a:chExt cx="9161969" cy="1677035"/>
          </a:xfrm>
        </p:grpSpPr>
        <p:pic>
          <p:nvPicPr>
            <p:cNvPr descr="HD-ShadowLong.png" id="135" name="Google Shape;135;p41"/>
            <p:cNvPicPr preferRelativeResize="0"/>
            <p:nvPr/>
          </p:nvPicPr>
          <p:blipFill rotWithShape="1">
            <a:blip r:embed="rId2">
              <a:alphaModFix/>
            </a:blip>
            <a:srcRect b="0" l="26982" r="-217" t="0"/>
            <a:stretch/>
          </p:blipFill>
          <p:spPr>
            <a:xfrm>
              <a:off x="0" y="4251471"/>
              <a:ext cx="7644384" cy="321164"/>
            </a:xfrm>
            <a:prstGeom prst="rect">
              <a:avLst/>
            </a:prstGeom>
            <a:noFill/>
            <a:ln>
              <a:noFill/>
            </a:ln>
          </p:spPr>
        </p:pic>
        <p:pic>
          <p:nvPicPr>
            <p:cNvPr descr="HD-ShadowShort.png" id="136" name="Google Shape;136;p41"/>
            <p:cNvPicPr preferRelativeResize="0"/>
            <p:nvPr/>
          </p:nvPicPr>
          <p:blipFill rotWithShape="1">
            <a:blip r:embed="rId3">
              <a:alphaModFix/>
            </a:blip>
            <a:srcRect b="0" l="0" r="9870" t="0"/>
            <a:stretch/>
          </p:blipFill>
          <p:spPr>
            <a:xfrm>
              <a:off x="7717217" y="4259262"/>
              <a:ext cx="1444752" cy="144270"/>
            </a:xfrm>
            <a:prstGeom prst="rect">
              <a:avLst/>
            </a:prstGeom>
            <a:noFill/>
            <a:ln>
              <a:noFill/>
            </a:ln>
          </p:spPr>
        </p:pic>
        <p:sp>
          <p:nvSpPr>
            <p:cNvPr id="137" name="Google Shape;137;p41"/>
            <p:cNvSpPr/>
            <p:nvPr/>
          </p:nvSpPr>
          <p:spPr>
            <a:xfrm>
              <a:off x="0" y="2895600"/>
              <a:ext cx="7567140" cy="1368198"/>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41"/>
            <p:cNvSpPr/>
            <p:nvPr/>
          </p:nvSpPr>
          <p:spPr>
            <a:xfrm>
              <a:off x="7710769" y="2895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9" name="Google Shape;139;p41"/>
          <p:cNvSpPr txBox="1"/>
          <p:nvPr>
            <p:ph type="title"/>
          </p:nvPr>
        </p:nvSpPr>
        <p:spPr>
          <a:xfrm>
            <a:off x="767921" y="616983"/>
            <a:ext cx="6425147" cy="30360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41"/>
          <p:cNvSpPr txBox="1"/>
          <p:nvPr>
            <p:ph idx="1" type="body"/>
          </p:nvPr>
        </p:nvSpPr>
        <p:spPr>
          <a:xfrm>
            <a:off x="989438" y="3660763"/>
            <a:ext cx="5987731" cy="54896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141" name="Google Shape;141;p41"/>
          <p:cNvSpPr txBox="1"/>
          <p:nvPr>
            <p:ph idx="2" type="body"/>
          </p:nvPr>
        </p:nvSpPr>
        <p:spPr>
          <a:xfrm>
            <a:off x="531638" y="4710340"/>
            <a:ext cx="6903919" cy="110176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142" name="Google Shape;142;p41"/>
          <p:cNvSpPr txBox="1"/>
          <p:nvPr>
            <p:ph idx="10" type="dt"/>
          </p:nvPr>
        </p:nvSpPr>
        <p:spPr>
          <a:xfrm>
            <a:off x="5367881"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41"/>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41"/>
          <p:cNvSpPr txBox="1"/>
          <p:nvPr>
            <p:ph idx="12" type="sldNum"/>
          </p:nvPr>
        </p:nvSpPr>
        <p:spPr>
          <a:xfrm>
            <a:off x="7856438" y="4709926"/>
            <a:ext cx="1149836" cy="1090789"/>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
        <p:nvSpPr>
          <p:cNvPr id="145" name="Google Shape;145;p41"/>
          <p:cNvSpPr txBox="1"/>
          <p:nvPr/>
        </p:nvSpPr>
        <p:spPr>
          <a:xfrm>
            <a:off x="270932" y="748116"/>
            <a:ext cx="5334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7200"/>
              <a:buFont typeface="Trebuchet MS"/>
              <a:buNone/>
            </a:pPr>
            <a:r>
              <a:rPr b="0" i="0" lang="el-GR" sz="7200" u="none" cap="none" strike="noStrike">
                <a:solidFill>
                  <a:schemeClr val="lt1"/>
                </a:solidFill>
                <a:latin typeface="Trebuchet MS"/>
                <a:ea typeface="Trebuchet MS"/>
                <a:cs typeface="Trebuchet MS"/>
                <a:sym typeface="Trebuchet MS"/>
              </a:rPr>
              <a:t>“</a:t>
            </a:r>
            <a:endParaRPr b="0" i="0" sz="1400" u="none" cap="none" strike="noStrike">
              <a:solidFill>
                <a:srgbClr val="000000"/>
              </a:solidFill>
              <a:latin typeface="Arial"/>
              <a:ea typeface="Arial"/>
              <a:cs typeface="Arial"/>
              <a:sym typeface="Arial"/>
            </a:endParaRPr>
          </a:p>
        </p:txBody>
      </p:sp>
      <p:sp>
        <p:nvSpPr>
          <p:cNvPr id="146" name="Google Shape;146;p41"/>
          <p:cNvSpPr txBox="1"/>
          <p:nvPr/>
        </p:nvSpPr>
        <p:spPr>
          <a:xfrm>
            <a:off x="6967191" y="2998573"/>
            <a:ext cx="457200" cy="584777"/>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7200"/>
              <a:buFont typeface="Trebuchet MS"/>
              <a:buNone/>
            </a:pPr>
            <a:r>
              <a:rPr b="0" i="0" lang="el-GR" sz="7200" u="none" cap="none" strike="noStrike">
                <a:solidFill>
                  <a:schemeClr val="lt1"/>
                </a:solidFill>
                <a:latin typeface="Trebuchet MS"/>
                <a:ea typeface="Trebuchet MS"/>
                <a:cs typeface="Trebuchet MS"/>
                <a:sym typeface="Trebuchet MS"/>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άρτα ονόματος">
  <p:cSld name="Κάρτα ονόματος">
    <p:spTree>
      <p:nvGrpSpPr>
        <p:cNvPr id="147" name="Shape 147"/>
        <p:cNvGrpSpPr/>
        <p:nvPr/>
      </p:nvGrpSpPr>
      <p:grpSpPr>
        <a:xfrm>
          <a:off x="0" y="0"/>
          <a:ext cx="0" cy="0"/>
          <a:chOff x="0" y="0"/>
          <a:chExt cx="0" cy="0"/>
        </a:xfrm>
      </p:grpSpPr>
      <p:grpSp>
        <p:nvGrpSpPr>
          <p:cNvPr id="148" name="Google Shape;148;p42"/>
          <p:cNvGrpSpPr/>
          <p:nvPr/>
        </p:nvGrpSpPr>
        <p:grpSpPr>
          <a:xfrm>
            <a:off x="0" y="4572000"/>
            <a:ext cx="9161969" cy="1677035"/>
            <a:chOff x="0" y="2895600"/>
            <a:chExt cx="9161969" cy="1677035"/>
          </a:xfrm>
        </p:grpSpPr>
        <p:pic>
          <p:nvPicPr>
            <p:cNvPr descr="HD-ShadowLong.png" id="149" name="Google Shape;149;p42"/>
            <p:cNvPicPr preferRelativeResize="0"/>
            <p:nvPr/>
          </p:nvPicPr>
          <p:blipFill rotWithShape="1">
            <a:blip r:embed="rId2">
              <a:alphaModFix/>
            </a:blip>
            <a:srcRect b="0" l="26982" r="-217" t="0"/>
            <a:stretch/>
          </p:blipFill>
          <p:spPr>
            <a:xfrm>
              <a:off x="0" y="4251471"/>
              <a:ext cx="7644384" cy="321164"/>
            </a:xfrm>
            <a:prstGeom prst="rect">
              <a:avLst/>
            </a:prstGeom>
            <a:noFill/>
            <a:ln>
              <a:noFill/>
            </a:ln>
          </p:spPr>
        </p:pic>
        <p:pic>
          <p:nvPicPr>
            <p:cNvPr descr="HD-ShadowShort.png" id="150" name="Google Shape;150;p42"/>
            <p:cNvPicPr preferRelativeResize="0"/>
            <p:nvPr/>
          </p:nvPicPr>
          <p:blipFill rotWithShape="1">
            <a:blip r:embed="rId3">
              <a:alphaModFix/>
            </a:blip>
            <a:srcRect b="0" l="0" r="9870" t="0"/>
            <a:stretch/>
          </p:blipFill>
          <p:spPr>
            <a:xfrm>
              <a:off x="7717217" y="4259262"/>
              <a:ext cx="1444752" cy="144270"/>
            </a:xfrm>
            <a:prstGeom prst="rect">
              <a:avLst/>
            </a:prstGeom>
            <a:noFill/>
            <a:ln>
              <a:noFill/>
            </a:ln>
          </p:spPr>
        </p:pic>
        <p:sp>
          <p:nvSpPr>
            <p:cNvPr id="151" name="Google Shape;151;p42"/>
            <p:cNvSpPr/>
            <p:nvPr/>
          </p:nvSpPr>
          <p:spPr>
            <a:xfrm>
              <a:off x="0" y="2895600"/>
              <a:ext cx="7567140" cy="1368198"/>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42"/>
            <p:cNvSpPr/>
            <p:nvPr/>
          </p:nvSpPr>
          <p:spPr>
            <a:xfrm>
              <a:off x="7710769" y="2895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3" name="Google Shape;153;p42"/>
          <p:cNvSpPr txBox="1"/>
          <p:nvPr>
            <p:ph type="title"/>
          </p:nvPr>
        </p:nvSpPr>
        <p:spPr>
          <a:xfrm>
            <a:off x="531638" y="4710340"/>
            <a:ext cx="6896534" cy="58981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42"/>
          <p:cNvSpPr txBox="1"/>
          <p:nvPr>
            <p:ph idx="1" type="body"/>
          </p:nvPr>
        </p:nvSpPr>
        <p:spPr>
          <a:xfrm>
            <a:off x="531639" y="5300150"/>
            <a:ext cx="6896534" cy="5119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155" name="Google Shape;155;p42"/>
          <p:cNvSpPr txBox="1"/>
          <p:nvPr>
            <p:ph idx="10" type="dt"/>
          </p:nvPr>
        </p:nvSpPr>
        <p:spPr>
          <a:xfrm>
            <a:off x="5367881"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42"/>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42"/>
          <p:cNvSpPr txBox="1"/>
          <p:nvPr>
            <p:ph idx="12" type="sldNum"/>
          </p:nvPr>
        </p:nvSpPr>
        <p:spPr>
          <a:xfrm>
            <a:off x="7856438" y="4709926"/>
            <a:ext cx="1149836" cy="1090789"/>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στήλες">
  <p:cSld name="3 στήλες">
    <p:spTree>
      <p:nvGrpSpPr>
        <p:cNvPr id="158" name="Shape 158"/>
        <p:cNvGrpSpPr/>
        <p:nvPr/>
      </p:nvGrpSpPr>
      <p:grpSpPr>
        <a:xfrm>
          <a:off x="0" y="0"/>
          <a:ext cx="0" cy="0"/>
          <a:chOff x="0" y="0"/>
          <a:chExt cx="0" cy="0"/>
        </a:xfrm>
      </p:grpSpPr>
      <p:grpSp>
        <p:nvGrpSpPr>
          <p:cNvPr id="159" name="Google Shape;159;p43"/>
          <p:cNvGrpSpPr/>
          <p:nvPr/>
        </p:nvGrpSpPr>
        <p:grpSpPr>
          <a:xfrm>
            <a:off x="0" y="609600"/>
            <a:ext cx="9161969" cy="1677035"/>
            <a:chOff x="0" y="2895600"/>
            <a:chExt cx="9161969" cy="1677035"/>
          </a:xfrm>
        </p:grpSpPr>
        <p:pic>
          <p:nvPicPr>
            <p:cNvPr descr="HD-ShadowLong.png" id="160" name="Google Shape;160;p43"/>
            <p:cNvPicPr preferRelativeResize="0"/>
            <p:nvPr/>
          </p:nvPicPr>
          <p:blipFill rotWithShape="1">
            <a:blip r:embed="rId2">
              <a:alphaModFix/>
            </a:blip>
            <a:srcRect b="0" l="26982" r="-217" t="0"/>
            <a:stretch/>
          </p:blipFill>
          <p:spPr>
            <a:xfrm>
              <a:off x="0" y="4251471"/>
              <a:ext cx="7644384" cy="321164"/>
            </a:xfrm>
            <a:prstGeom prst="rect">
              <a:avLst/>
            </a:prstGeom>
            <a:noFill/>
            <a:ln>
              <a:noFill/>
            </a:ln>
          </p:spPr>
        </p:pic>
        <p:pic>
          <p:nvPicPr>
            <p:cNvPr descr="HD-ShadowShort.png" id="161" name="Google Shape;161;p43"/>
            <p:cNvPicPr preferRelativeResize="0"/>
            <p:nvPr/>
          </p:nvPicPr>
          <p:blipFill rotWithShape="1">
            <a:blip r:embed="rId3">
              <a:alphaModFix/>
            </a:blip>
            <a:srcRect b="0" l="0" r="9870" t="0"/>
            <a:stretch/>
          </p:blipFill>
          <p:spPr>
            <a:xfrm>
              <a:off x="7717217" y="4259262"/>
              <a:ext cx="1444752" cy="144270"/>
            </a:xfrm>
            <a:prstGeom prst="rect">
              <a:avLst/>
            </a:prstGeom>
            <a:noFill/>
            <a:ln>
              <a:noFill/>
            </a:ln>
          </p:spPr>
        </p:pic>
        <p:sp>
          <p:nvSpPr>
            <p:cNvPr id="162" name="Google Shape;162;p43"/>
            <p:cNvSpPr/>
            <p:nvPr/>
          </p:nvSpPr>
          <p:spPr>
            <a:xfrm>
              <a:off x="0" y="2895600"/>
              <a:ext cx="7567140" cy="1368198"/>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43"/>
            <p:cNvSpPr/>
            <p:nvPr/>
          </p:nvSpPr>
          <p:spPr>
            <a:xfrm>
              <a:off x="7710769" y="2895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4" name="Google Shape;164;p43"/>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43"/>
          <p:cNvSpPr txBox="1"/>
          <p:nvPr>
            <p:ph idx="1" type="body"/>
          </p:nvPr>
        </p:nvSpPr>
        <p:spPr>
          <a:xfrm>
            <a:off x="532629" y="2329489"/>
            <a:ext cx="219456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66" name="Google Shape;166;p43"/>
          <p:cNvSpPr txBox="1"/>
          <p:nvPr>
            <p:ph idx="2" type="body"/>
          </p:nvPr>
        </p:nvSpPr>
        <p:spPr>
          <a:xfrm>
            <a:off x="539777" y="3015290"/>
            <a:ext cx="2194560" cy="291351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67" name="Google Shape;167;p43"/>
          <p:cNvSpPr txBox="1"/>
          <p:nvPr>
            <p:ph idx="3" type="body"/>
          </p:nvPr>
        </p:nvSpPr>
        <p:spPr>
          <a:xfrm>
            <a:off x="2878413" y="2336873"/>
            <a:ext cx="219456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68" name="Google Shape;168;p43"/>
          <p:cNvSpPr txBox="1"/>
          <p:nvPr>
            <p:ph idx="4" type="body"/>
          </p:nvPr>
        </p:nvSpPr>
        <p:spPr>
          <a:xfrm>
            <a:off x="2879710" y="3007906"/>
            <a:ext cx="2194560" cy="291351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69" name="Google Shape;169;p43"/>
          <p:cNvSpPr txBox="1"/>
          <p:nvPr>
            <p:ph idx="5" type="body"/>
          </p:nvPr>
        </p:nvSpPr>
        <p:spPr>
          <a:xfrm>
            <a:off x="5226136" y="2336873"/>
            <a:ext cx="219456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70" name="Google Shape;170;p43"/>
          <p:cNvSpPr txBox="1"/>
          <p:nvPr>
            <p:ph idx="6" type="body"/>
          </p:nvPr>
        </p:nvSpPr>
        <p:spPr>
          <a:xfrm>
            <a:off x="5233520" y="3007905"/>
            <a:ext cx="2194560" cy="291351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71" name="Google Shape;171;p43"/>
          <p:cNvSpPr txBox="1"/>
          <p:nvPr>
            <p:ph idx="10" type="dt"/>
          </p:nvPr>
        </p:nvSpPr>
        <p:spPr>
          <a:xfrm>
            <a:off x="5367881"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43"/>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43"/>
          <p:cNvSpPr txBox="1"/>
          <p:nvPr>
            <p:ph idx="12" type="sldNum"/>
          </p:nvPr>
        </p:nvSpPr>
        <p:spPr>
          <a:xfrm>
            <a:off x="7848600" y="753228"/>
            <a:ext cx="1157674" cy="1090789"/>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τήλη 3 εικόνων">
  <p:cSld name="Στήλη 3 εικόνων">
    <p:spTree>
      <p:nvGrpSpPr>
        <p:cNvPr id="174" name="Shape 174"/>
        <p:cNvGrpSpPr/>
        <p:nvPr/>
      </p:nvGrpSpPr>
      <p:grpSpPr>
        <a:xfrm>
          <a:off x="0" y="0"/>
          <a:ext cx="0" cy="0"/>
          <a:chOff x="0" y="0"/>
          <a:chExt cx="0" cy="0"/>
        </a:xfrm>
      </p:grpSpPr>
      <p:grpSp>
        <p:nvGrpSpPr>
          <p:cNvPr id="175" name="Google Shape;175;p44"/>
          <p:cNvGrpSpPr/>
          <p:nvPr/>
        </p:nvGrpSpPr>
        <p:grpSpPr>
          <a:xfrm>
            <a:off x="0" y="609600"/>
            <a:ext cx="9161969" cy="1677035"/>
            <a:chOff x="0" y="2895600"/>
            <a:chExt cx="9161969" cy="1677035"/>
          </a:xfrm>
        </p:grpSpPr>
        <p:pic>
          <p:nvPicPr>
            <p:cNvPr descr="HD-ShadowLong.png" id="176" name="Google Shape;176;p44"/>
            <p:cNvPicPr preferRelativeResize="0"/>
            <p:nvPr/>
          </p:nvPicPr>
          <p:blipFill rotWithShape="1">
            <a:blip r:embed="rId2">
              <a:alphaModFix/>
            </a:blip>
            <a:srcRect b="0" l="26982" r="-217" t="0"/>
            <a:stretch/>
          </p:blipFill>
          <p:spPr>
            <a:xfrm>
              <a:off x="0" y="4251471"/>
              <a:ext cx="7644384" cy="321164"/>
            </a:xfrm>
            <a:prstGeom prst="rect">
              <a:avLst/>
            </a:prstGeom>
            <a:noFill/>
            <a:ln>
              <a:noFill/>
            </a:ln>
          </p:spPr>
        </p:pic>
        <p:pic>
          <p:nvPicPr>
            <p:cNvPr descr="HD-ShadowShort.png" id="177" name="Google Shape;177;p44"/>
            <p:cNvPicPr preferRelativeResize="0"/>
            <p:nvPr/>
          </p:nvPicPr>
          <p:blipFill rotWithShape="1">
            <a:blip r:embed="rId3">
              <a:alphaModFix/>
            </a:blip>
            <a:srcRect b="0" l="0" r="9870" t="0"/>
            <a:stretch/>
          </p:blipFill>
          <p:spPr>
            <a:xfrm>
              <a:off x="7717217" y="4259262"/>
              <a:ext cx="1444752" cy="144270"/>
            </a:xfrm>
            <a:prstGeom prst="rect">
              <a:avLst/>
            </a:prstGeom>
            <a:noFill/>
            <a:ln>
              <a:noFill/>
            </a:ln>
          </p:spPr>
        </p:pic>
        <p:sp>
          <p:nvSpPr>
            <p:cNvPr id="178" name="Google Shape;178;p44"/>
            <p:cNvSpPr/>
            <p:nvPr/>
          </p:nvSpPr>
          <p:spPr>
            <a:xfrm>
              <a:off x="0" y="2895600"/>
              <a:ext cx="7567140" cy="1368198"/>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44"/>
            <p:cNvSpPr/>
            <p:nvPr/>
          </p:nvSpPr>
          <p:spPr>
            <a:xfrm>
              <a:off x="7710769" y="2895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0" name="Google Shape;180;p44"/>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44"/>
          <p:cNvSpPr txBox="1"/>
          <p:nvPr>
            <p:ph idx="1" type="body"/>
          </p:nvPr>
        </p:nvSpPr>
        <p:spPr>
          <a:xfrm>
            <a:off x="532391" y="4297503"/>
            <a:ext cx="2192257"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82" name="Google Shape;182;p44"/>
          <p:cNvSpPr/>
          <p:nvPr>
            <p:ph idx="2" type="pic"/>
          </p:nvPr>
        </p:nvSpPr>
        <p:spPr>
          <a:xfrm>
            <a:off x="532391" y="2336873"/>
            <a:ext cx="2192257" cy="1524000"/>
          </a:xfrm>
          <a:prstGeom prst="roundRect">
            <a:avLst>
              <a:gd fmla="val 0" name="adj"/>
            </a:avLst>
          </a:prstGeom>
          <a:noFill/>
          <a:ln>
            <a:noFill/>
          </a:ln>
          <a:effectLst>
            <a:outerShdw blurRad="50800" rotWithShape="0" algn="tl" dir="5400000" dist="50800">
              <a:srgbClr val="000000">
                <a:alpha val="40784"/>
              </a:srgbClr>
            </a:outerShdw>
          </a:effectLst>
        </p:spPr>
      </p:sp>
      <p:sp>
        <p:nvSpPr>
          <p:cNvPr id="183" name="Google Shape;183;p44"/>
          <p:cNvSpPr txBox="1"/>
          <p:nvPr>
            <p:ph idx="3" type="body"/>
          </p:nvPr>
        </p:nvSpPr>
        <p:spPr>
          <a:xfrm>
            <a:off x="532391" y="4873765"/>
            <a:ext cx="2192257" cy="10624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84" name="Google Shape;184;p44"/>
          <p:cNvSpPr txBox="1"/>
          <p:nvPr>
            <p:ph idx="4" type="body"/>
          </p:nvPr>
        </p:nvSpPr>
        <p:spPr>
          <a:xfrm>
            <a:off x="2870497" y="4297503"/>
            <a:ext cx="221507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85" name="Google Shape;185;p44"/>
          <p:cNvSpPr/>
          <p:nvPr>
            <p:ph idx="5" type="pic"/>
          </p:nvPr>
        </p:nvSpPr>
        <p:spPr>
          <a:xfrm>
            <a:off x="2870497" y="2336873"/>
            <a:ext cx="2215070" cy="1524000"/>
          </a:xfrm>
          <a:prstGeom prst="roundRect">
            <a:avLst>
              <a:gd fmla="val 0" name="adj"/>
            </a:avLst>
          </a:prstGeom>
          <a:noFill/>
          <a:ln>
            <a:noFill/>
          </a:ln>
          <a:effectLst>
            <a:outerShdw blurRad="50800" rotWithShape="0" algn="tl" dir="5400000" dist="50800">
              <a:srgbClr val="000000">
                <a:alpha val="40784"/>
              </a:srgbClr>
            </a:outerShdw>
          </a:effectLst>
        </p:spPr>
      </p:sp>
      <p:sp>
        <p:nvSpPr>
          <p:cNvPr id="186" name="Google Shape;186;p44"/>
          <p:cNvSpPr txBox="1"/>
          <p:nvPr>
            <p:ph idx="6" type="body"/>
          </p:nvPr>
        </p:nvSpPr>
        <p:spPr>
          <a:xfrm>
            <a:off x="2869483" y="4873764"/>
            <a:ext cx="2218004" cy="10624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87" name="Google Shape;187;p44"/>
          <p:cNvSpPr txBox="1"/>
          <p:nvPr>
            <p:ph idx="7" type="body"/>
          </p:nvPr>
        </p:nvSpPr>
        <p:spPr>
          <a:xfrm>
            <a:off x="5231028" y="4297503"/>
            <a:ext cx="2194333"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88" name="Google Shape;188;p44"/>
          <p:cNvSpPr/>
          <p:nvPr>
            <p:ph idx="8" type="pic"/>
          </p:nvPr>
        </p:nvSpPr>
        <p:spPr>
          <a:xfrm>
            <a:off x="5231027" y="2336873"/>
            <a:ext cx="2194333" cy="1524000"/>
          </a:xfrm>
          <a:prstGeom prst="roundRect">
            <a:avLst>
              <a:gd fmla="val 0" name="adj"/>
            </a:avLst>
          </a:prstGeom>
          <a:noFill/>
          <a:ln>
            <a:noFill/>
          </a:ln>
          <a:effectLst>
            <a:outerShdw blurRad="50800" rotWithShape="0" algn="tl" dir="5400000" dist="50800">
              <a:srgbClr val="000000">
                <a:alpha val="40784"/>
              </a:srgbClr>
            </a:outerShdw>
          </a:effectLst>
        </p:spPr>
      </p:sp>
      <p:sp>
        <p:nvSpPr>
          <p:cNvPr id="189" name="Google Shape;189;p44"/>
          <p:cNvSpPr txBox="1"/>
          <p:nvPr>
            <p:ph idx="9" type="body"/>
          </p:nvPr>
        </p:nvSpPr>
        <p:spPr>
          <a:xfrm>
            <a:off x="5230934" y="4873762"/>
            <a:ext cx="2197239" cy="10624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lvl1pPr>
            <a:lvl2pPr indent="-228600" lvl="1" marL="914400" algn="l">
              <a:lnSpc>
                <a:spcPct val="90000"/>
              </a:lnSpc>
              <a:spcBef>
                <a:spcPts val="500"/>
              </a:spcBef>
              <a:spcAft>
                <a:spcPts val="0"/>
              </a:spcAft>
              <a:buClr>
                <a:schemeClr val="lt1"/>
              </a:buClr>
              <a:buSzPts val="1200"/>
              <a:buNone/>
              <a:defRPr sz="1200"/>
            </a:lvl2pPr>
            <a:lvl3pPr indent="-228600" lvl="2" marL="1371600" algn="l">
              <a:lnSpc>
                <a:spcPct val="90000"/>
              </a:lnSpc>
              <a:spcBef>
                <a:spcPts val="500"/>
              </a:spcBef>
              <a:spcAft>
                <a:spcPts val="0"/>
              </a:spcAft>
              <a:buClr>
                <a:schemeClr val="lt1"/>
              </a:buClr>
              <a:buSzPts val="1000"/>
              <a:buNone/>
              <a:defRPr sz="1000"/>
            </a:lvl3pPr>
            <a:lvl4pPr indent="-228600" lvl="3" marL="1828800" algn="l">
              <a:lnSpc>
                <a:spcPct val="90000"/>
              </a:lnSpc>
              <a:spcBef>
                <a:spcPts val="500"/>
              </a:spcBef>
              <a:spcAft>
                <a:spcPts val="0"/>
              </a:spcAft>
              <a:buClr>
                <a:schemeClr val="lt1"/>
              </a:buClr>
              <a:buSzPts val="900"/>
              <a:buNone/>
              <a:defRPr sz="900"/>
            </a:lvl4pPr>
            <a:lvl5pPr indent="-228600" lvl="4" marL="2286000" algn="l">
              <a:lnSpc>
                <a:spcPct val="90000"/>
              </a:lnSpc>
              <a:spcBef>
                <a:spcPts val="500"/>
              </a:spcBef>
              <a:spcAft>
                <a:spcPts val="0"/>
              </a:spcAft>
              <a:buClr>
                <a:schemeClr val="lt1"/>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90" name="Google Shape;190;p44"/>
          <p:cNvSpPr txBox="1"/>
          <p:nvPr>
            <p:ph idx="10" type="dt"/>
          </p:nvPr>
        </p:nvSpPr>
        <p:spPr>
          <a:xfrm>
            <a:off x="5367881"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44"/>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44"/>
          <p:cNvSpPr txBox="1"/>
          <p:nvPr>
            <p:ph idx="12" type="sldNum"/>
          </p:nvPr>
        </p:nvSpPr>
        <p:spPr>
          <a:xfrm>
            <a:off x="7848600" y="753228"/>
            <a:ext cx="1157674" cy="1090789"/>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193" name="Shape 193"/>
        <p:cNvGrpSpPr/>
        <p:nvPr/>
      </p:nvGrpSpPr>
      <p:grpSpPr>
        <a:xfrm>
          <a:off x="0" y="0"/>
          <a:ext cx="0" cy="0"/>
          <a:chOff x="0" y="0"/>
          <a:chExt cx="0" cy="0"/>
        </a:xfrm>
      </p:grpSpPr>
      <p:grpSp>
        <p:nvGrpSpPr>
          <p:cNvPr id="194" name="Google Shape;194;p45"/>
          <p:cNvGrpSpPr/>
          <p:nvPr/>
        </p:nvGrpSpPr>
        <p:grpSpPr>
          <a:xfrm>
            <a:off x="0" y="609600"/>
            <a:ext cx="9161969" cy="1677035"/>
            <a:chOff x="0" y="2895600"/>
            <a:chExt cx="9161969" cy="1677035"/>
          </a:xfrm>
        </p:grpSpPr>
        <p:pic>
          <p:nvPicPr>
            <p:cNvPr descr="HD-ShadowLong.png" id="195" name="Google Shape;195;p45"/>
            <p:cNvPicPr preferRelativeResize="0"/>
            <p:nvPr/>
          </p:nvPicPr>
          <p:blipFill rotWithShape="1">
            <a:blip r:embed="rId2">
              <a:alphaModFix/>
            </a:blip>
            <a:srcRect b="0" l="26982" r="-217" t="0"/>
            <a:stretch/>
          </p:blipFill>
          <p:spPr>
            <a:xfrm>
              <a:off x="0" y="4251471"/>
              <a:ext cx="7644384" cy="321164"/>
            </a:xfrm>
            <a:prstGeom prst="rect">
              <a:avLst/>
            </a:prstGeom>
            <a:noFill/>
            <a:ln>
              <a:noFill/>
            </a:ln>
          </p:spPr>
        </p:pic>
        <p:pic>
          <p:nvPicPr>
            <p:cNvPr descr="HD-ShadowShort.png" id="196" name="Google Shape;196;p45"/>
            <p:cNvPicPr preferRelativeResize="0"/>
            <p:nvPr/>
          </p:nvPicPr>
          <p:blipFill rotWithShape="1">
            <a:blip r:embed="rId3">
              <a:alphaModFix/>
            </a:blip>
            <a:srcRect b="0" l="0" r="9870" t="0"/>
            <a:stretch/>
          </p:blipFill>
          <p:spPr>
            <a:xfrm>
              <a:off x="7717217" y="4259262"/>
              <a:ext cx="1444752" cy="144270"/>
            </a:xfrm>
            <a:prstGeom prst="rect">
              <a:avLst/>
            </a:prstGeom>
            <a:noFill/>
            <a:ln>
              <a:noFill/>
            </a:ln>
          </p:spPr>
        </p:pic>
        <p:sp>
          <p:nvSpPr>
            <p:cNvPr id="197" name="Google Shape;197;p45"/>
            <p:cNvSpPr/>
            <p:nvPr/>
          </p:nvSpPr>
          <p:spPr>
            <a:xfrm>
              <a:off x="0" y="2895600"/>
              <a:ext cx="7567140" cy="1368198"/>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45"/>
            <p:cNvSpPr/>
            <p:nvPr/>
          </p:nvSpPr>
          <p:spPr>
            <a:xfrm>
              <a:off x="7710769" y="2895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9" name="Google Shape;199;p45"/>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p45"/>
          <p:cNvSpPr txBox="1"/>
          <p:nvPr>
            <p:ph idx="1" type="body"/>
          </p:nvPr>
        </p:nvSpPr>
        <p:spPr>
          <a:xfrm rot="5400000">
            <a:off x="2177436" y="692836"/>
            <a:ext cx="3599316" cy="688738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01" name="Google Shape;201;p45"/>
          <p:cNvSpPr txBox="1"/>
          <p:nvPr>
            <p:ph idx="10" type="dt"/>
          </p:nvPr>
        </p:nvSpPr>
        <p:spPr>
          <a:xfrm>
            <a:off x="5367881"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2" name="Google Shape;202;p45"/>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p45"/>
          <p:cNvSpPr txBox="1"/>
          <p:nvPr>
            <p:ph idx="12" type="sldNum"/>
          </p:nvPr>
        </p:nvSpPr>
        <p:spPr>
          <a:xfrm>
            <a:off x="7848600" y="753228"/>
            <a:ext cx="1157674" cy="1090789"/>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204" name="Shape 204"/>
        <p:cNvGrpSpPr/>
        <p:nvPr/>
      </p:nvGrpSpPr>
      <p:grpSpPr>
        <a:xfrm>
          <a:off x="0" y="0"/>
          <a:ext cx="0" cy="0"/>
          <a:chOff x="0" y="0"/>
          <a:chExt cx="0" cy="0"/>
        </a:xfrm>
      </p:grpSpPr>
      <p:grpSp>
        <p:nvGrpSpPr>
          <p:cNvPr id="205" name="Google Shape;205;p46"/>
          <p:cNvGrpSpPr/>
          <p:nvPr/>
        </p:nvGrpSpPr>
        <p:grpSpPr>
          <a:xfrm rot="5400000">
            <a:off x="4575305" y="2747178"/>
            <a:ext cx="6862555" cy="1368199"/>
            <a:chOff x="2281445" y="609600"/>
            <a:chExt cx="6862555" cy="1368199"/>
          </a:xfrm>
        </p:grpSpPr>
        <p:sp>
          <p:nvSpPr>
            <p:cNvPr id="206" name="Google Shape;206;p46"/>
            <p:cNvSpPr/>
            <p:nvPr/>
          </p:nvSpPr>
          <p:spPr>
            <a:xfrm>
              <a:off x="2281445" y="609601"/>
              <a:ext cx="5285695" cy="1368198"/>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46"/>
            <p:cNvSpPr/>
            <p:nvPr/>
          </p:nvSpPr>
          <p:spPr>
            <a:xfrm>
              <a:off x="7710769" y="609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8" name="Google Shape;208;p46"/>
          <p:cNvSpPr txBox="1"/>
          <p:nvPr>
            <p:ph type="title"/>
          </p:nvPr>
        </p:nvSpPr>
        <p:spPr>
          <a:xfrm rot="5400000">
            <a:off x="5768631" y="2305764"/>
            <a:ext cx="4461936" cy="10696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46"/>
          <p:cNvSpPr txBox="1"/>
          <p:nvPr>
            <p:ph idx="1" type="body"/>
          </p:nvPr>
        </p:nvSpPr>
        <p:spPr>
          <a:xfrm rot="5400000">
            <a:off x="1135126" y="-15287"/>
            <a:ext cx="5326589" cy="657635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10" name="Google Shape;210;p46"/>
          <p:cNvSpPr txBox="1"/>
          <p:nvPr>
            <p:ph idx="10" type="dt"/>
          </p:nvPr>
        </p:nvSpPr>
        <p:spPr>
          <a:xfrm>
            <a:off x="5029144"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p46"/>
          <p:cNvSpPr txBox="1"/>
          <p:nvPr>
            <p:ph idx="11" type="ftr"/>
          </p:nvPr>
        </p:nvSpPr>
        <p:spPr>
          <a:xfrm>
            <a:off x="510241" y="5936189"/>
            <a:ext cx="451895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46"/>
          <p:cNvSpPr txBox="1"/>
          <p:nvPr>
            <p:ph idx="12" type="sldNum"/>
          </p:nvPr>
        </p:nvSpPr>
        <p:spPr>
          <a:xfrm>
            <a:off x="7431152" y="5432500"/>
            <a:ext cx="1149636" cy="1273100"/>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ctr">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περιεχόμενο" type="obj">
  <p:cSld name="OBJECT">
    <p:spTree>
      <p:nvGrpSpPr>
        <p:cNvPr id="22" name="Shape 22"/>
        <p:cNvGrpSpPr/>
        <p:nvPr/>
      </p:nvGrpSpPr>
      <p:grpSpPr>
        <a:xfrm>
          <a:off x="0" y="0"/>
          <a:ext cx="0" cy="0"/>
          <a:chOff x="0" y="0"/>
          <a:chExt cx="0" cy="0"/>
        </a:xfrm>
      </p:grpSpPr>
      <p:grpSp>
        <p:nvGrpSpPr>
          <p:cNvPr id="23" name="Google Shape;23;p31"/>
          <p:cNvGrpSpPr/>
          <p:nvPr/>
        </p:nvGrpSpPr>
        <p:grpSpPr>
          <a:xfrm>
            <a:off x="0" y="609600"/>
            <a:ext cx="9161969" cy="1677035"/>
            <a:chOff x="0" y="2895600"/>
            <a:chExt cx="9161969" cy="1677035"/>
          </a:xfrm>
        </p:grpSpPr>
        <p:pic>
          <p:nvPicPr>
            <p:cNvPr descr="HD-ShadowLong.png" id="24" name="Google Shape;24;p31"/>
            <p:cNvPicPr preferRelativeResize="0"/>
            <p:nvPr/>
          </p:nvPicPr>
          <p:blipFill rotWithShape="1">
            <a:blip r:embed="rId2">
              <a:alphaModFix/>
            </a:blip>
            <a:srcRect b="0" l="26982" r="-217" t="0"/>
            <a:stretch/>
          </p:blipFill>
          <p:spPr>
            <a:xfrm>
              <a:off x="0" y="4251471"/>
              <a:ext cx="7644384" cy="321164"/>
            </a:xfrm>
            <a:prstGeom prst="rect">
              <a:avLst/>
            </a:prstGeom>
            <a:noFill/>
            <a:ln>
              <a:noFill/>
            </a:ln>
          </p:spPr>
        </p:pic>
        <p:pic>
          <p:nvPicPr>
            <p:cNvPr descr="HD-ShadowShort.png" id="25" name="Google Shape;25;p31"/>
            <p:cNvPicPr preferRelativeResize="0"/>
            <p:nvPr/>
          </p:nvPicPr>
          <p:blipFill rotWithShape="1">
            <a:blip r:embed="rId3">
              <a:alphaModFix/>
            </a:blip>
            <a:srcRect b="0" l="0" r="9870" t="0"/>
            <a:stretch/>
          </p:blipFill>
          <p:spPr>
            <a:xfrm>
              <a:off x="7717217" y="4259262"/>
              <a:ext cx="1444752" cy="144270"/>
            </a:xfrm>
            <a:prstGeom prst="rect">
              <a:avLst/>
            </a:prstGeom>
            <a:noFill/>
            <a:ln>
              <a:noFill/>
            </a:ln>
          </p:spPr>
        </p:pic>
        <p:sp>
          <p:nvSpPr>
            <p:cNvPr id="26" name="Google Shape;26;p31"/>
            <p:cNvSpPr/>
            <p:nvPr/>
          </p:nvSpPr>
          <p:spPr>
            <a:xfrm>
              <a:off x="0" y="2895600"/>
              <a:ext cx="7567140" cy="1368198"/>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31"/>
            <p:cNvSpPr/>
            <p:nvPr/>
          </p:nvSpPr>
          <p:spPr>
            <a:xfrm>
              <a:off x="7710769" y="2895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 name="Google Shape;28;p31"/>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1"/>
          <p:cNvSpPr txBox="1"/>
          <p:nvPr>
            <p:ph idx="1" type="body"/>
          </p:nvPr>
        </p:nvSpPr>
        <p:spPr>
          <a:xfrm>
            <a:off x="533400" y="2336873"/>
            <a:ext cx="6887389" cy="35993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0" name="Google Shape;30;p31"/>
          <p:cNvSpPr txBox="1"/>
          <p:nvPr>
            <p:ph idx="10" type="dt"/>
          </p:nvPr>
        </p:nvSpPr>
        <p:spPr>
          <a:xfrm>
            <a:off x="5367881"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1"/>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1"/>
          <p:cNvSpPr txBox="1"/>
          <p:nvPr>
            <p:ph idx="12" type="sldNum"/>
          </p:nvPr>
        </p:nvSpPr>
        <p:spPr>
          <a:xfrm>
            <a:off x="7848600" y="753228"/>
            <a:ext cx="1157674" cy="1090789"/>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33" name="Shape 33"/>
        <p:cNvGrpSpPr/>
        <p:nvPr/>
      </p:nvGrpSpPr>
      <p:grpSpPr>
        <a:xfrm>
          <a:off x="0" y="0"/>
          <a:ext cx="0" cy="0"/>
          <a:chOff x="0" y="0"/>
          <a:chExt cx="0" cy="0"/>
        </a:xfrm>
      </p:grpSpPr>
      <p:grpSp>
        <p:nvGrpSpPr>
          <p:cNvPr id="34" name="Google Shape;34;p32"/>
          <p:cNvGrpSpPr/>
          <p:nvPr/>
        </p:nvGrpSpPr>
        <p:grpSpPr>
          <a:xfrm>
            <a:off x="0" y="2728432"/>
            <a:ext cx="9161969" cy="1677035"/>
            <a:chOff x="0" y="2895600"/>
            <a:chExt cx="9161969" cy="1677035"/>
          </a:xfrm>
        </p:grpSpPr>
        <p:pic>
          <p:nvPicPr>
            <p:cNvPr descr="HD-ShadowLong.png" id="35" name="Google Shape;35;p32"/>
            <p:cNvPicPr preferRelativeResize="0"/>
            <p:nvPr/>
          </p:nvPicPr>
          <p:blipFill rotWithShape="1">
            <a:blip r:embed="rId2">
              <a:alphaModFix/>
            </a:blip>
            <a:srcRect b="0" l="26982" r="-217" t="0"/>
            <a:stretch/>
          </p:blipFill>
          <p:spPr>
            <a:xfrm>
              <a:off x="0" y="4251471"/>
              <a:ext cx="7644384" cy="321164"/>
            </a:xfrm>
            <a:prstGeom prst="rect">
              <a:avLst/>
            </a:prstGeom>
            <a:noFill/>
            <a:ln>
              <a:noFill/>
            </a:ln>
          </p:spPr>
        </p:pic>
        <p:pic>
          <p:nvPicPr>
            <p:cNvPr descr="HD-ShadowShort.png" id="36" name="Google Shape;36;p32"/>
            <p:cNvPicPr preferRelativeResize="0"/>
            <p:nvPr/>
          </p:nvPicPr>
          <p:blipFill rotWithShape="1">
            <a:blip r:embed="rId3">
              <a:alphaModFix/>
            </a:blip>
            <a:srcRect b="0" l="0" r="9870" t="0"/>
            <a:stretch/>
          </p:blipFill>
          <p:spPr>
            <a:xfrm>
              <a:off x="7717217" y="4259262"/>
              <a:ext cx="1444752" cy="144270"/>
            </a:xfrm>
            <a:prstGeom prst="rect">
              <a:avLst/>
            </a:prstGeom>
            <a:noFill/>
            <a:ln>
              <a:noFill/>
            </a:ln>
          </p:spPr>
        </p:pic>
        <p:sp>
          <p:nvSpPr>
            <p:cNvPr id="37" name="Google Shape;37;p32"/>
            <p:cNvSpPr/>
            <p:nvPr/>
          </p:nvSpPr>
          <p:spPr>
            <a:xfrm>
              <a:off x="0" y="2895600"/>
              <a:ext cx="7567140" cy="1368198"/>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32"/>
            <p:cNvSpPr/>
            <p:nvPr/>
          </p:nvSpPr>
          <p:spPr>
            <a:xfrm>
              <a:off x="7710769" y="2895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 name="Google Shape;39;p32"/>
          <p:cNvSpPr txBox="1"/>
          <p:nvPr>
            <p:ph type="title"/>
          </p:nvPr>
        </p:nvSpPr>
        <p:spPr>
          <a:xfrm>
            <a:off x="531639" y="2869895"/>
            <a:ext cx="6889150" cy="109078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2"/>
          <p:cNvSpPr txBox="1"/>
          <p:nvPr>
            <p:ph idx="1" type="body"/>
          </p:nvPr>
        </p:nvSpPr>
        <p:spPr>
          <a:xfrm>
            <a:off x="531639" y="4232172"/>
            <a:ext cx="6889150" cy="1704017"/>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2000"/>
              <a:buNone/>
              <a:defRPr sz="2000">
                <a:solidFill>
                  <a:schemeClr val="lt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41" name="Google Shape;41;p32"/>
          <p:cNvSpPr txBox="1"/>
          <p:nvPr>
            <p:ph idx="10" type="dt"/>
          </p:nvPr>
        </p:nvSpPr>
        <p:spPr>
          <a:xfrm>
            <a:off x="5365810"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2"/>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2"/>
          <p:cNvSpPr txBox="1"/>
          <p:nvPr>
            <p:ph idx="12" type="sldNum"/>
          </p:nvPr>
        </p:nvSpPr>
        <p:spPr>
          <a:xfrm>
            <a:off x="7856438" y="2869896"/>
            <a:ext cx="1149836" cy="1090789"/>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44" name="Shape 44"/>
        <p:cNvGrpSpPr/>
        <p:nvPr/>
      </p:nvGrpSpPr>
      <p:grpSpPr>
        <a:xfrm>
          <a:off x="0" y="0"/>
          <a:ext cx="0" cy="0"/>
          <a:chOff x="0" y="0"/>
          <a:chExt cx="0" cy="0"/>
        </a:xfrm>
      </p:grpSpPr>
      <p:grpSp>
        <p:nvGrpSpPr>
          <p:cNvPr id="45" name="Google Shape;45;p33"/>
          <p:cNvGrpSpPr/>
          <p:nvPr/>
        </p:nvGrpSpPr>
        <p:grpSpPr>
          <a:xfrm>
            <a:off x="0" y="609600"/>
            <a:ext cx="9161969" cy="1677035"/>
            <a:chOff x="0" y="2895600"/>
            <a:chExt cx="9161969" cy="1677035"/>
          </a:xfrm>
        </p:grpSpPr>
        <p:pic>
          <p:nvPicPr>
            <p:cNvPr descr="HD-ShadowLong.png" id="46" name="Google Shape;46;p33"/>
            <p:cNvPicPr preferRelativeResize="0"/>
            <p:nvPr/>
          </p:nvPicPr>
          <p:blipFill rotWithShape="1">
            <a:blip r:embed="rId2">
              <a:alphaModFix/>
            </a:blip>
            <a:srcRect b="0" l="26982" r="-217" t="0"/>
            <a:stretch/>
          </p:blipFill>
          <p:spPr>
            <a:xfrm>
              <a:off x="0" y="4251471"/>
              <a:ext cx="7644384" cy="321164"/>
            </a:xfrm>
            <a:prstGeom prst="rect">
              <a:avLst/>
            </a:prstGeom>
            <a:noFill/>
            <a:ln>
              <a:noFill/>
            </a:ln>
          </p:spPr>
        </p:pic>
        <p:pic>
          <p:nvPicPr>
            <p:cNvPr descr="HD-ShadowShort.png" id="47" name="Google Shape;47;p33"/>
            <p:cNvPicPr preferRelativeResize="0"/>
            <p:nvPr/>
          </p:nvPicPr>
          <p:blipFill rotWithShape="1">
            <a:blip r:embed="rId3">
              <a:alphaModFix/>
            </a:blip>
            <a:srcRect b="0" l="0" r="9870" t="0"/>
            <a:stretch/>
          </p:blipFill>
          <p:spPr>
            <a:xfrm>
              <a:off x="7717217" y="4259262"/>
              <a:ext cx="1444752" cy="144270"/>
            </a:xfrm>
            <a:prstGeom prst="rect">
              <a:avLst/>
            </a:prstGeom>
            <a:noFill/>
            <a:ln>
              <a:noFill/>
            </a:ln>
          </p:spPr>
        </p:pic>
        <p:sp>
          <p:nvSpPr>
            <p:cNvPr id="48" name="Google Shape;48;p33"/>
            <p:cNvSpPr/>
            <p:nvPr/>
          </p:nvSpPr>
          <p:spPr>
            <a:xfrm>
              <a:off x="0" y="2895600"/>
              <a:ext cx="7567140" cy="1368198"/>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3"/>
            <p:cNvSpPr/>
            <p:nvPr/>
          </p:nvSpPr>
          <p:spPr>
            <a:xfrm>
              <a:off x="7710769" y="2895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 name="Google Shape;50;p33"/>
          <p:cNvSpPr txBox="1"/>
          <p:nvPr>
            <p:ph type="title"/>
          </p:nvPr>
        </p:nvSpPr>
        <p:spPr>
          <a:xfrm>
            <a:off x="531639" y="753230"/>
            <a:ext cx="6896534" cy="108093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3"/>
          <p:cNvSpPr txBox="1"/>
          <p:nvPr>
            <p:ph idx="1" type="body"/>
          </p:nvPr>
        </p:nvSpPr>
        <p:spPr>
          <a:xfrm>
            <a:off x="760988" y="2336874"/>
            <a:ext cx="3145080" cy="69313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52" name="Google Shape;52;p33"/>
          <p:cNvSpPr txBox="1"/>
          <p:nvPr>
            <p:ph idx="2" type="body"/>
          </p:nvPr>
        </p:nvSpPr>
        <p:spPr>
          <a:xfrm>
            <a:off x="531638" y="3030009"/>
            <a:ext cx="3367045" cy="290617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3" name="Google Shape;53;p33"/>
          <p:cNvSpPr txBox="1"/>
          <p:nvPr>
            <p:ph idx="3" type="body"/>
          </p:nvPr>
        </p:nvSpPr>
        <p:spPr>
          <a:xfrm>
            <a:off x="4282646" y="2336873"/>
            <a:ext cx="3145527" cy="69207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54" name="Google Shape;54;p33"/>
          <p:cNvSpPr txBox="1"/>
          <p:nvPr>
            <p:ph idx="4" type="body"/>
          </p:nvPr>
        </p:nvSpPr>
        <p:spPr>
          <a:xfrm>
            <a:off x="4061129" y="3030009"/>
            <a:ext cx="3367044" cy="290617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5" name="Google Shape;55;p33"/>
          <p:cNvSpPr txBox="1"/>
          <p:nvPr>
            <p:ph idx="10" type="dt"/>
          </p:nvPr>
        </p:nvSpPr>
        <p:spPr>
          <a:xfrm>
            <a:off x="5367881"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3"/>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3"/>
          <p:cNvSpPr txBox="1"/>
          <p:nvPr>
            <p:ph idx="12" type="sldNum"/>
          </p:nvPr>
        </p:nvSpPr>
        <p:spPr>
          <a:xfrm>
            <a:off x="7848600" y="753228"/>
            <a:ext cx="1157674" cy="1090789"/>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58" name="Shape 58"/>
        <p:cNvGrpSpPr/>
        <p:nvPr/>
      </p:nvGrpSpPr>
      <p:grpSpPr>
        <a:xfrm>
          <a:off x="0" y="0"/>
          <a:ext cx="0" cy="0"/>
          <a:chOff x="0" y="0"/>
          <a:chExt cx="0" cy="0"/>
        </a:xfrm>
      </p:grpSpPr>
      <p:grpSp>
        <p:nvGrpSpPr>
          <p:cNvPr id="59" name="Google Shape;59;p34"/>
          <p:cNvGrpSpPr/>
          <p:nvPr/>
        </p:nvGrpSpPr>
        <p:grpSpPr>
          <a:xfrm>
            <a:off x="0" y="609600"/>
            <a:ext cx="9161969" cy="1677035"/>
            <a:chOff x="0" y="2895600"/>
            <a:chExt cx="9161969" cy="1677035"/>
          </a:xfrm>
        </p:grpSpPr>
        <p:pic>
          <p:nvPicPr>
            <p:cNvPr descr="HD-ShadowLong.png" id="60" name="Google Shape;60;p34"/>
            <p:cNvPicPr preferRelativeResize="0"/>
            <p:nvPr/>
          </p:nvPicPr>
          <p:blipFill rotWithShape="1">
            <a:blip r:embed="rId2">
              <a:alphaModFix/>
            </a:blip>
            <a:srcRect b="0" l="26982" r="-217" t="0"/>
            <a:stretch/>
          </p:blipFill>
          <p:spPr>
            <a:xfrm>
              <a:off x="0" y="4251471"/>
              <a:ext cx="7644384" cy="321164"/>
            </a:xfrm>
            <a:prstGeom prst="rect">
              <a:avLst/>
            </a:prstGeom>
            <a:noFill/>
            <a:ln>
              <a:noFill/>
            </a:ln>
          </p:spPr>
        </p:pic>
        <p:pic>
          <p:nvPicPr>
            <p:cNvPr descr="HD-ShadowShort.png" id="61" name="Google Shape;61;p34"/>
            <p:cNvPicPr preferRelativeResize="0"/>
            <p:nvPr/>
          </p:nvPicPr>
          <p:blipFill rotWithShape="1">
            <a:blip r:embed="rId3">
              <a:alphaModFix/>
            </a:blip>
            <a:srcRect b="0" l="0" r="9870" t="0"/>
            <a:stretch/>
          </p:blipFill>
          <p:spPr>
            <a:xfrm>
              <a:off x="7717217" y="4259262"/>
              <a:ext cx="1444752" cy="144270"/>
            </a:xfrm>
            <a:prstGeom prst="rect">
              <a:avLst/>
            </a:prstGeom>
            <a:noFill/>
            <a:ln>
              <a:noFill/>
            </a:ln>
          </p:spPr>
        </p:pic>
        <p:sp>
          <p:nvSpPr>
            <p:cNvPr id="62" name="Google Shape;62;p34"/>
            <p:cNvSpPr/>
            <p:nvPr/>
          </p:nvSpPr>
          <p:spPr>
            <a:xfrm>
              <a:off x="0" y="2895600"/>
              <a:ext cx="7567140" cy="1368198"/>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34"/>
            <p:cNvSpPr/>
            <p:nvPr/>
          </p:nvSpPr>
          <p:spPr>
            <a:xfrm>
              <a:off x="7710769" y="2895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4" name="Google Shape;64;p34"/>
          <p:cNvSpPr txBox="1"/>
          <p:nvPr>
            <p:ph type="title"/>
          </p:nvPr>
        </p:nvSpPr>
        <p:spPr>
          <a:xfrm>
            <a:off x="533400" y="753228"/>
            <a:ext cx="6887390" cy="10809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4"/>
          <p:cNvSpPr txBox="1"/>
          <p:nvPr>
            <p:ph idx="1" type="body"/>
          </p:nvPr>
        </p:nvSpPr>
        <p:spPr>
          <a:xfrm>
            <a:off x="533400" y="2336873"/>
            <a:ext cx="3357899" cy="35993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6" name="Google Shape;66;p34"/>
          <p:cNvSpPr txBox="1"/>
          <p:nvPr>
            <p:ph idx="2" type="body"/>
          </p:nvPr>
        </p:nvSpPr>
        <p:spPr>
          <a:xfrm>
            <a:off x="4061128" y="2336873"/>
            <a:ext cx="3359661" cy="35993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7" name="Google Shape;67;p34"/>
          <p:cNvSpPr txBox="1"/>
          <p:nvPr>
            <p:ph idx="10" type="dt"/>
          </p:nvPr>
        </p:nvSpPr>
        <p:spPr>
          <a:xfrm>
            <a:off x="5367881"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4"/>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4"/>
          <p:cNvSpPr txBox="1"/>
          <p:nvPr>
            <p:ph idx="12" type="sldNum"/>
          </p:nvPr>
        </p:nvSpPr>
        <p:spPr>
          <a:xfrm>
            <a:off x="7848600" y="753228"/>
            <a:ext cx="1157674" cy="1090789"/>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70" name="Shape 70"/>
        <p:cNvGrpSpPr/>
        <p:nvPr/>
      </p:nvGrpSpPr>
      <p:grpSpPr>
        <a:xfrm>
          <a:off x="0" y="0"/>
          <a:ext cx="0" cy="0"/>
          <a:chOff x="0" y="0"/>
          <a:chExt cx="0" cy="0"/>
        </a:xfrm>
      </p:grpSpPr>
      <p:grpSp>
        <p:nvGrpSpPr>
          <p:cNvPr id="71" name="Google Shape;71;p35"/>
          <p:cNvGrpSpPr/>
          <p:nvPr/>
        </p:nvGrpSpPr>
        <p:grpSpPr>
          <a:xfrm>
            <a:off x="0" y="609600"/>
            <a:ext cx="9161969" cy="1677035"/>
            <a:chOff x="0" y="2895600"/>
            <a:chExt cx="9161969" cy="1677035"/>
          </a:xfrm>
        </p:grpSpPr>
        <p:pic>
          <p:nvPicPr>
            <p:cNvPr descr="HD-ShadowLong.png" id="72" name="Google Shape;72;p35"/>
            <p:cNvPicPr preferRelativeResize="0"/>
            <p:nvPr/>
          </p:nvPicPr>
          <p:blipFill rotWithShape="1">
            <a:blip r:embed="rId2">
              <a:alphaModFix/>
            </a:blip>
            <a:srcRect b="0" l="26982" r="-217" t="0"/>
            <a:stretch/>
          </p:blipFill>
          <p:spPr>
            <a:xfrm>
              <a:off x="0" y="4251471"/>
              <a:ext cx="7644384" cy="321164"/>
            </a:xfrm>
            <a:prstGeom prst="rect">
              <a:avLst/>
            </a:prstGeom>
            <a:noFill/>
            <a:ln>
              <a:noFill/>
            </a:ln>
          </p:spPr>
        </p:pic>
        <p:pic>
          <p:nvPicPr>
            <p:cNvPr descr="HD-ShadowShort.png" id="73" name="Google Shape;73;p35"/>
            <p:cNvPicPr preferRelativeResize="0"/>
            <p:nvPr/>
          </p:nvPicPr>
          <p:blipFill rotWithShape="1">
            <a:blip r:embed="rId3">
              <a:alphaModFix/>
            </a:blip>
            <a:srcRect b="0" l="0" r="9870" t="0"/>
            <a:stretch/>
          </p:blipFill>
          <p:spPr>
            <a:xfrm>
              <a:off x="7717217" y="4259262"/>
              <a:ext cx="1444752" cy="144270"/>
            </a:xfrm>
            <a:prstGeom prst="rect">
              <a:avLst/>
            </a:prstGeom>
            <a:noFill/>
            <a:ln>
              <a:noFill/>
            </a:ln>
          </p:spPr>
        </p:pic>
        <p:sp>
          <p:nvSpPr>
            <p:cNvPr id="74" name="Google Shape;74;p35"/>
            <p:cNvSpPr/>
            <p:nvPr/>
          </p:nvSpPr>
          <p:spPr>
            <a:xfrm>
              <a:off x="0" y="2895600"/>
              <a:ext cx="7567140" cy="1368198"/>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35"/>
            <p:cNvSpPr/>
            <p:nvPr/>
          </p:nvSpPr>
          <p:spPr>
            <a:xfrm>
              <a:off x="7710769" y="2895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 name="Google Shape;76;p35"/>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5"/>
          <p:cNvSpPr txBox="1"/>
          <p:nvPr>
            <p:ph idx="10" type="dt"/>
          </p:nvPr>
        </p:nvSpPr>
        <p:spPr>
          <a:xfrm>
            <a:off x="5367881"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5"/>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5"/>
          <p:cNvSpPr txBox="1"/>
          <p:nvPr>
            <p:ph idx="12" type="sldNum"/>
          </p:nvPr>
        </p:nvSpPr>
        <p:spPr>
          <a:xfrm>
            <a:off x="7848600" y="753228"/>
            <a:ext cx="1157674" cy="1090789"/>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ό" type="blank">
  <p:cSld name="BLANK">
    <p:spTree>
      <p:nvGrpSpPr>
        <p:cNvPr id="80" name="Shape 80"/>
        <p:cNvGrpSpPr/>
        <p:nvPr/>
      </p:nvGrpSpPr>
      <p:grpSpPr>
        <a:xfrm>
          <a:off x="0" y="0"/>
          <a:ext cx="0" cy="0"/>
          <a:chOff x="0" y="0"/>
          <a:chExt cx="0" cy="0"/>
        </a:xfrm>
      </p:grpSpPr>
      <p:pic>
        <p:nvPicPr>
          <p:cNvPr descr="HD-ShadowShort.png" id="81" name="Google Shape;81;p36"/>
          <p:cNvPicPr preferRelativeResize="0"/>
          <p:nvPr/>
        </p:nvPicPr>
        <p:blipFill rotWithShape="1">
          <a:blip r:embed="rId2">
            <a:alphaModFix/>
          </a:blip>
          <a:srcRect b="0" l="0" r="9870" t="0"/>
          <a:stretch/>
        </p:blipFill>
        <p:spPr>
          <a:xfrm>
            <a:off x="7717217" y="1973262"/>
            <a:ext cx="1444752" cy="144270"/>
          </a:xfrm>
          <a:prstGeom prst="rect">
            <a:avLst/>
          </a:prstGeom>
          <a:noFill/>
          <a:ln>
            <a:noFill/>
          </a:ln>
        </p:spPr>
      </p:pic>
      <p:sp>
        <p:nvSpPr>
          <p:cNvPr id="82" name="Google Shape;82;p36"/>
          <p:cNvSpPr/>
          <p:nvPr/>
        </p:nvSpPr>
        <p:spPr>
          <a:xfrm>
            <a:off x="7710769" y="609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36"/>
          <p:cNvSpPr txBox="1"/>
          <p:nvPr>
            <p:ph idx="10" type="dt"/>
          </p:nvPr>
        </p:nvSpPr>
        <p:spPr>
          <a:xfrm>
            <a:off x="5367881"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6"/>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6"/>
          <p:cNvSpPr txBox="1"/>
          <p:nvPr>
            <p:ph idx="12" type="sldNum"/>
          </p:nvPr>
        </p:nvSpPr>
        <p:spPr>
          <a:xfrm>
            <a:off x="7848600" y="753228"/>
            <a:ext cx="1157674" cy="1090789"/>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86" name="Shape 86"/>
        <p:cNvGrpSpPr/>
        <p:nvPr/>
      </p:nvGrpSpPr>
      <p:grpSpPr>
        <a:xfrm>
          <a:off x="0" y="0"/>
          <a:ext cx="0" cy="0"/>
          <a:chOff x="0" y="0"/>
          <a:chExt cx="0" cy="0"/>
        </a:xfrm>
      </p:grpSpPr>
      <p:grpSp>
        <p:nvGrpSpPr>
          <p:cNvPr id="87" name="Google Shape;87;p37"/>
          <p:cNvGrpSpPr/>
          <p:nvPr/>
        </p:nvGrpSpPr>
        <p:grpSpPr>
          <a:xfrm>
            <a:off x="0" y="609600"/>
            <a:ext cx="9161969" cy="1677035"/>
            <a:chOff x="0" y="2895600"/>
            <a:chExt cx="9161969" cy="1677035"/>
          </a:xfrm>
        </p:grpSpPr>
        <p:pic>
          <p:nvPicPr>
            <p:cNvPr descr="HD-ShadowLong.png" id="88" name="Google Shape;88;p37"/>
            <p:cNvPicPr preferRelativeResize="0"/>
            <p:nvPr/>
          </p:nvPicPr>
          <p:blipFill rotWithShape="1">
            <a:blip r:embed="rId2">
              <a:alphaModFix/>
            </a:blip>
            <a:srcRect b="0" l="26982" r="-217" t="0"/>
            <a:stretch/>
          </p:blipFill>
          <p:spPr>
            <a:xfrm>
              <a:off x="0" y="4251471"/>
              <a:ext cx="7644384" cy="321164"/>
            </a:xfrm>
            <a:prstGeom prst="rect">
              <a:avLst/>
            </a:prstGeom>
            <a:noFill/>
            <a:ln>
              <a:noFill/>
            </a:ln>
          </p:spPr>
        </p:pic>
        <p:pic>
          <p:nvPicPr>
            <p:cNvPr descr="HD-ShadowShort.png" id="89" name="Google Shape;89;p37"/>
            <p:cNvPicPr preferRelativeResize="0"/>
            <p:nvPr/>
          </p:nvPicPr>
          <p:blipFill rotWithShape="1">
            <a:blip r:embed="rId3">
              <a:alphaModFix/>
            </a:blip>
            <a:srcRect b="0" l="0" r="9870" t="0"/>
            <a:stretch/>
          </p:blipFill>
          <p:spPr>
            <a:xfrm>
              <a:off x="7717217" y="4259262"/>
              <a:ext cx="1444752" cy="144270"/>
            </a:xfrm>
            <a:prstGeom prst="rect">
              <a:avLst/>
            </a:prstGeom>
            <a:noFill/>
            <a:ln>
              <a:noFill/>
            </a:ln>
          </p:spPr>
        </p:pic>
        <p:sp>
          <p:nvSpPr>
            <p:cNvPr id="90" name="Google Shape;90;p37"/>
            <p:cNvSpPr/>
            <p:nvPr/>
          </p:nvSpPr>
          <p:spPr>
            <a:xfrm>
              <a:off x="0" y="2895600"/>
              <a:ext cx="7567140" cy="1368198"/>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37"/>
            <p:cNvSpPr/>
            <p:nvPr/>
          </p:nvSpPr>
          <p:spPr>
            <a:xfrm>
              <a:off x="7710769" y="2895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2" name="Google Shape;92;p37"/>
          <p:cNvSpPr txBox="1"/>
          <p:nvPr>
            <p:ph type="title"/>
          </p:nvPr>
        </p:nvSpPr>
        <p:spPr>
          <a:xfrm>
            <a:off x="531639" y="753227"/>
            <a:ext cx="6896534" cy="108094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7"/>
          <p:cNvSpPr txBox="1"/>
          <p:nvPr>
            <p:ph idx="1" type="body"/>
          </p:nvPr>
        </p:nvSpPr>
        <p:spPr>
          <a:xfrm>
            <a:off x="3514385" y="2336874"/>
            <a:ext cx="3913788" cy="359931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4" name="Google Shape;94;p37"/>
          <p:cNvSpPr txBox="1"/>
          <p:nvPr>
            <p:ph idx="2" type="body"/>
          </p:nvPr>
        </p:nvSpPr>
        <p:spPr>
          <a:xfrm>
            <a:off x="533401" y="2336873"/>
            <a:ext cx="2796240" cy="359931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95" name="Google Shape;95;p37"/>
          <p:cNvSpPr txBox="1"/>
          <p:nvPr>
            <p:ph idx="10" type="dt"/>
          </p:nvPr>
        </p:nvSpPr>
        <p:spPr>
          <a:xfrm>
            <a:off x="5367881"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37"/>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7"/>
          <p:cNvSpPr txBox="1"/>
          <p:nvPr>
            <p:ph idx="12" type="sldNum"/>
          </p:nvPr>
        </p:nvSpPr>
        <p:spPr>
          <a:xfrm>
            <a:off x="7848600" y="753228"/>
            <a:ext cx="1157674" cy="1090789"/>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98" name="Shape 98"/>
        <p:cNvGrpSpPr/>
        <p:nvPr/>
      </p:nvGrpSpPr>
      <p:grpSpPr>
        <a:xfrm>
          <a:off x="0" y="0"/>
          <a:ext cx="0" cy="0"/>
          <a:chOff x="0" y="0"/>
          <a:chExt cx="0" cy="0"/>
        </a:xfrm>
      </p:grpSpPr>
      <p:grpSp>
        <p:nvGrpSpPr>
          <p:cNvPr id="99" name="Google Shape;99;p38"/>
          <p:cNvGrpSpPr/>
          <p:nvPr/>
        </p:nvGrpSpPr>
        <p:grpSpPr>
          <a:xfrm>
            <a:off x="0" y="609600"/>
            <a:ext cx="9161969" cy="1677035"/>
            <a:chOff x="0" y="2895600"/>
            <a:chExt cx="9161969" cy="1677035"/>
          </a:xfrm>
        </p:grpSpPr>
        <p:pic>
          <p:nvPicPr>
            <p:cNvPr descr="HD-ShadowLong.png" id="100" name="Google Shape;100;p38"/>
            <p:cNvPicPr preferRelativeResize="0"/>
            <p:nvPr/>
          </p:nvPicPr>
          <p:blipFill rotWithShape="1">
            <a:blip r:embed="rId2">
              <a:alphaModFix/>
            </a:blip>
            <a:srcRect b="0" l="26982" r="-217" t="0"/>
            <a:stretch/>
          </p:blipFill>
          <p:spPr>
            <a:xfrm>
              <a:off x="0" y="4251471"/>
              <a:ext cx="7644384" cy="321164"/>
            </a:xfrm>
            <a:prstGeom prst="rect">
              <a:avLst/>
            </a:prstGeom>
            <a:noFill/>
            <a:ln>
              <a:noFill/>
            </a:ln>
          </p:spPr>
        </p:pic>
        <p:pic>
          <p:nvPicPr>
            <p:cNvPr descr="HD-ShadowShort.png" id="101" name="Google Shape;101;p38"/>
            <p:cNvPicPr preferRelativeResize="0"/>
            <p:nvPr/>
          </p:nvPicPr>
          <p:blipFill rotWithShape="1">
            <a:blip r:embed="rId3">
              <a:alphaModFix/>
            </a:blip>
            <a:srcRect b="0" l="0" r="9870" t="0"/>
            <a:stretch/>
          </p:blipFill>
          <p:spPr>
            <a:xfrm>
              <a:off x="7717217" y="4259262"/>
              <a:ext cx="1444752" cy="144270"/>
            </a:xfrm>
            <a:prstGeom prst="rect">
              <a:avLst/>
            </a:prstGeom>
            <a:noFill/>
            <a:ln>
              <a:noFill/>
            </a:ln>
          </p:spPr>
        </p:pic>
        <p:sp>
          <p:nvSpPr>
            <p:cNvPr id="102" name="Google Shape;102;p38"/>
            <p:cNvSpPr/>
            <p:nvPr/>
          </p:nvSpPr>
          <p:spPr>
            <a:xfrm>
              <a:off x="0" y="2895600"/>
              <a:ext cx="7567140" cy="1368198"/>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8"/>
            <p:cNvSpPr/>
            <p:nvPr/>
          </p:nvSpPr>
          <p:spPr>
            <a:xfrm>
              <a:off x="7710769" y="2895600"/>
              <a:ext cx="1433231"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4" name="Google Shape;104;p38"/>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38"/>
          <p:cNvSpPr/>
          <p:nvPr>
            <p:ph idx="2" type="pic"/>
          </p:nvPr>
        </p:nvSpPr>
        <p:spPr>
          <a:xfrm>
            <a:off x="3510956" y="2336874"/>
            <a:ext cx="3917217" cy="3599312"/>
          </a:xfrm>
          <a:prstGeom prst="rect">
            <a:avLst/>
          </a:prstGeom>
          <a:noFill/>
          <a:ln>
            <a:noFill/>
          </a:ln>
          <a:effectLst>
            <a:outerShdw blurRad="76200" rotWithShape="0" algn="tl" dir="5040000" dist="63500">
              <a:srgbClr val="000000">
                <a:alpha val="40000"/>
              </a:srgbClr>
            </a:outerShdw>
          </a:effectLst>
        </p:spPr>
      </p:sp>
      <p:sp>
        <p:nvSpPr>
          <p:cNvPr id="106" name="Google Shape;106;p38"/>
          <p:cNvSpPr txBox="1"/>
          <p:nvPr>
            <p:ph idx="1" type="body"/>
          </p:nvPr>
        </p:nvSpPr>
        <p:spPr>
          <a:xfrm>
            <a:off x="531638" y="2336874"/>
            <a:ext cx="2798487" cy="359931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107" name="Google Shape;107;p38"/>
          <p:cNvSpPr txBox="1"/>
          <p:nvPr>
            <p:ph idx="10" type="dt"/>
          </p:nvPr>
        </p:nvSpPr>
        <p:spPr>
          <a:xfrm>
            <a:off x="5367881" y="5936188"/>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38"/>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38"/>
          <p:cNvSpPr txBox="1"/>
          <p:nvPr>
            <p:ph idx="12" type="sldNum"/>
          </p:nvPr>
        </p:nvSpPr>
        <p:spPr>
          <a:xfrm>
            <a:off x="7848600" y="753228"/>
            <a:ext cx="1157674" cy="1090789"/>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78121"/>
            </a:gs>
            <a:gs pos="50000">
              <a:srgbClr val="D54006"/>
            </a:gs>
            <a:gs pos="100000">
              <a:srgbClr val="8C0000"/>
            </a:gs>
          </a:gsLst>
          <a:lin ang="2520000" scaled="0"/>
        </a:gradFill>
      </p:bgPr>
    </p:bg>
    <p:spTree>
      <p:nvGrpSpPr>
        <p:cNvPr id="5" name="Shape 5"/>
        <p:cNvGrpSpPr/>
        <p:nvPr/>
      </p:nvGrpSpPr>
      <p:grpSpPr>
        <a:xfrm>
          <a:off x="0" y="0"/>
          <a:ext cx="0" cy="0"/>
          <a:chOff x="0" y="0"/>
          <a:chExt cx="0" cy="0"/>
        </a:xfrm>
      </p:grpSpPr>
      <p:pic>
        <p:nvPicPr>
          <p:cNvPr descr="C:\Users\James\Desktop\msft\Berlin\build Assets\hashOverlaySD-FullResolve.png" id="6" name="Google Shape;6;p29"/>
          <p:cNvPicPr preferRelativeResize="0"/>
          <p:nvPr/>
        </p:nvPicPr>
        <p:blipFill rotWithShape="1">
          <a:blip r:embed="rId1">
            <a:alphaModFix amt="10000"/>
          </a:blip>
          <a:srcRect b="0" l="0" r="0" t="0"/>
          <a:stretch/>
        </p:blipFill>
        <p:spPr>
          <a:xfrm>
            <a:off x="0" y="1"/>
            <a:ext cx="9144000" cy="6858000"/>
          </a:xfrm>
          <a:prstGeom prst="rect">
            <a:avLst/>
          </a:prstGeom>
          <a:noFill/>
          <a:ln>
            <a:noFill/>
          </a:ln>
        </p:spPr>
      </p:pic>
      <p:sp>
        <p:nvSpPr>
          <p:cNvPr id="7" name="Google Shape;7;p29"/>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Trebuchet MS"/>
              <a:buNone/>
              <a:defRPr b="0" i="0" sz="36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29"/>
          <p:cNvSpPr txBox="1"/>
          <p:nvPr>
            <p:ph idx="1" type="body"/>
          </p:nvPr>
        </p:nvSpPr>
        <p:spPr>
          <a:xfrm>
            <a:off x="533400" y="2336873"/>
            <a:ext cx="6887389" cy="3599316"/>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1pPr>
            <a:lvl2pPr indent="-355600" lvl="1" marL="914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Trebuchet MS"/>
                <a:ea typeface="Trebuchet MS"/>
                <a:cs typeface="Trebuchet MS"/>
                <a:sym typeface="Trebuchet MS"/>
              </a:defRPr>
            </a:lvl2pPr>
            <a:lvl3pPr indent="-342900" lvl="2" marL="1371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5pPr>
            <a:lvl6pPr indent="-317500" lvl="5" marL="27432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6pPr>
            <a:lvl7pPr indent="-317500" lvl="6" marL="32004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7pPr>
            <a:lvl8pPr indent="-317500" lvl="7" marL="3657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8pPr>
            <a:lvl9pPr indent="-317500" lvl="8" marL="41148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9" name="Google Shape;9;p29"/>
          <p:cNvSpPr txBox="1"/>
          <p:nvPr>
            <p:ph idx="10" type="dt"/>
          </p:nvPr>
        </p:nvSpPr>
        <p:spPr>
          <a:xfrm>
            <a:off x="5367881" y="5936188"/>
            <a:ext cx="20574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5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9pPr>
          </a:lstStyle>
          <a:p/>
        </p:txBody>
      </p:sp>
      <p:sp>
        <p:nvSpPr>
          <p:cNvPr id="10" name="Google Shape;10;p29"/>
          <p:cNvSpPr txBox="1"/>
          <p:nvPr>
            <p:ph idx="11" type="ftr"/>
          </p:nvPr>
        </p:nvSpPr>
        <p:spPr>
          <a:xfrm>
            <a:off x="533400" y="5936189"/>
            <a:ext cx="4834673"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9pPr>
          </a:lstStyle>
          <a:p/>
        </p:txBody>
      </p:sp>
      <p:sp>
        <p:nvSpPr>
          <p:cNvPr id="11" name="Google Shape;11;p29"/>
          <p:cNvSpPr txBox="1"/>
          <p:nvPr>
            <p:ph idx="12" type="sldNum"/>
          </p:nvPr>
        </p:nvSpPr>
        <p:spPr>
          <a:xfrm>
            <a:off x="7848600" y="753228"/>
            <a:ext cx="1157674" cy="1090789"/>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1pPr>
            <a:lvl2pPr indent="0" lvl="1" marL="0" marR="0" rtl="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2pPr>
            <a:lvl3pPr indent="0" lvl="2" marL="0" marR="0" rtl="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3pPr>
            <a:lvl4pPr indent="0" lvl="3" marL="0" marR="0" rtl="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4pPr>
            <a:lvl5pPr indent="0" lvl="4" marL="0" marR="0" rtl="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5pPr>
            <a:lvl6pPr indent="0" lvl="5" marL="0" marR="0" rtl="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6pPr>
            <a:lvl7pPr indent="0" lvl="6" marL="0" marR="0" rtl="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7pPr>
            <a:lvl8pPr indent="0" lvl="7" marL="0" marR="0" rtl="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8pPr>
            <a:lvl9pPr indent="0" lvl="8" marL="0" marR="0" rtl="0" algn="l">
              <a:lnSpc>
                <a:spcPct val="100000"/>
              </a:lnSpc>
              <a:spcBef>
                <a:spcPts val="0"/>
              </a:spcBef>
              <a:spcAft>
                <a:spcPts val="0"/>
              </a:spcAft>
              <a:buClr>
                <a:srgbClr val="000000"/>
              </a:buClr>
              <a:buSzPts val="3600"/>
              <a:buFont typeface="Arial"/>
              <a:buNone/>
              <a:defRPr b="0" i="0" sz="36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intern@hua.gr" TargetMode="External"/><Relationship Id="rId4" Type="http://schemas.openxmlformats.org/officeDocument/2006/relationships/hyperlink" Target="http://praktiki.hua.gr/" TargetMode="External"/><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mailto:paidakaki@hua.gr" TargetMode="External"/><Relationship Id="rId4" Type="http://schemas.openxmlformats.org/officeDocument/2006/relationships/hyperlink" Target="mailto:edurie@hua.gr" TargetMode="External"/><Relationship Id="rId5" Type="http://schemas.openxmlformats.org/officeDocument/2006/relationships/hyperlink" Target="mailto:nmetaxid@hua.gr" TargetMode="External"/><Relationship Id="rId6" Type="http://schemas.openxmlformats.org/officeDocument/2006/relationships/hyperlink" Target="mailto:geo_intern_support@hua.gr" TargetMode="External"/><Relationship Id="rId7"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atlas.gov.gr/atlas/Atlas/Login2.aspx" TargetMode="Externa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praktiki.hua.gr/info/documents/" TargetMode="Externa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praktiki.hua.gr/info/documents/" TargetMode="Externa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6.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mailto:intern@hua.gr" TargetMode="Externa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mailto:intern@hua.gr" TargetMode="Externa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
          <p:cNvSpPr txBox="1"/>
          <p:nvPr>
            <p:ph type="ctrTitle"/>
          </p:nvPr>
        </p:nvSpPr>
        <p:spPr>
          <a:xfrm>
            <a:off x="510242" y="2733709"/>
            <a:ext cx="6069268" cy="1373070"/>
          </a:xfrm>
          <a:prstGeom prst="rect">
            <a:avLst/>
          </a:prstGeom>
          <a:noFill/>
          <a:ln>
            <a:noFill/>
          </a:ln>
        </p:spPr>
        <p:txBody>
          <a:bodyPr anchorCtr="0" anchor="b" bIns="45700" lIns="91425" spcFirstLastPara="1" rIns="91425" wrap="square" tIns="45700">
            <a:normAutofit fontScale="90000"/>
          </a:bodyPr>
          <a:lstStyle/>
          <a:p>
            <a:pPr indent="0" lvl="0" marL="0" rtl="0" algn="r">
              <a:lnSpc>
                <a:spcPct val="90000"/>
              </a:lnSpc>
              <a:spcBef>
                <a:spcPts val="0"/>
              </a:spcBef>
              <a:spcAft>
                <a:spcPts val="0"/>
              </a:spcAft>
              <a:buClr>
                <a:schemeClr val="lt1"/>
              </a:buClr>
              <a:buSzPct val="100000"/>
              <a:buFont typeface="Trebuchet MS"/>
              <a:buNone/>
            </a:pPr>
            <a:br>
              <a:rPr b="1" lang="el-GR" sz="3200"/>
            </a:br>
            <a:br>
              <a:rPr b="1" lang="el-GR" sz="3200"/>
            </a:br>
            <a:br>
              <a:rPr b="1" lang="el-GR" sz="3200"/>
            </a:br>
            <a:r>
              <a:rPr b="1" lang="el-GR" sz="3200"/>
              <a:t>ΓΡΑΦΕΙΟ </a:t>
            </a:r>
            <a:br>
              <a:rPr b="1" lang="el-GR" sz="3200"/>
            </a:br>
            <a:r>
              <a:rPr b="1" lang="el-GR" sz="3200"/>
              <a:t>ΠΡΑΚΤΙΚΗΣ ΑΣΚΗΣΗΣ </a:t>
            </a:r>
            <a:r>
              <a:rPr lang="el-GR" sz="3200"/>
              <a:t> </a:t>
            </a:r>
            <a:br>
              <a:rPr lang="el-GR" sz="3200"/>
            </a:br>
            <a:r>
              <a:rPr lang="el-GR" sz="3200"/>
              <a:t>ΧΑΡΟΚΟΠΕΙΟΥ ΠΑΝΕΠΙΣΤΗΜΙΟΥ</a:t>
            </a:r>
            <a:endParaRPr/>
          </a:p>
        </p:txBody>
      </p:sp>
      <p:sp>
        <p:nvSpPr>
          <p:cNvPr id="218" name="Google Shape;218;p1"/>
          <p:cNvSpPr txBox="1"/>
          <p:nvPr>
            <p:ph idx="1" type="subTitle"/>
          </p:nvPr>
        </p:nvSpPr>
        <p:spPr>
          <a:xfrm>
            <a:off x="1691680" y="4365104"/>
            <a:ext cx="7117180" cy="86142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r">
              <a:lnSpc>
                <a:spcPct val="90000"/>
              </a:lnSpc>
              <a:spcBef>
                <a:spcPts val="0"/>
              </a:spcBef>
              <a:spcAft>
                <a:spcPts val="0"/>
              </a:spcAft>
              <a:buClr>
                <a:schemeClr val="lt1"/>
              </a:buClr>
              <a:buSzPct val="100000"/>
              <a:buNone/>
            </a:pPr>
            <a:r>
              <a:t/>
            </a:r>
            <a:endParaRPr sz="8000"/>
          </a:p>
          <a:p>
            <a:pPr indent="0" lvl="0" marL="0" rtl="0" algn="r">
              <a:lnSpc>
                <a:spcPct val="90000"/>
              </a:lnSpc>
              <a:spcBef>
                <a:spcPts val="1000"/>
              </a:spcBef>
              <a:spcAft>
                <a:spcPts val="0"/>
              </a:spcAft>
              <a:buClr>
                <a:schemeClr val="lt1"/>
              </a:buClr>
              <a:buSzPct val="100000"/>
              <a:buNone/>
            </a:pPr>
            <a:r>
              <a:rPr lang="el-GR" sz="8000"/>
              <a:t>ΚΤΗΡΙΟ ΦΟΙΤΗΤΙΚΗΣ ΜΕΡΙΜΝΑΣ </a:t>
            </a:r>
            <a:endParaRPr sz="8000"/>
          </a:p>
          <a:p>
            <a:pPr indent="0" lvl="0" marL="0" rtl="0" algn="r">
              <a:lnSpc>
                <a:spcPct val="90000"/>
              </a:lnSpc>
              <a:spcBef>
                <a:spcPts val="1000"/>
              </a:spcBef>
              <a:spcAft>
                <a:spcPts val="0"/>
              </a:spcAft>
              <a:buClr>
                <a:schemeClr val="lt1"/>
              </a:buClr>
              <a:buSzPct val="100000"/>
              <a:buNone/>
            </a:pPr>
            <a:r>
              <a:rPr lang="el-GR" sz="8000"/>
              <a:t>ΕΛ. ΒΕΝΙΖΕΛΟΥ 70, ΚΑΛΛΙΘΕΑ </a:t>
            </a:r>
            <a:endParaRPr sz="8000"/>
          </a:p>
          <a:p>
            <a:pPr indent="0" lvl="0" marL="0" rtl="0" algn="r">
              <a:lnSpc>
                <a:spcPct val="90000"/>
              </a:lnSpc>
              <a:spcBef>
                <a:spcPts val="1000"/>
              </a:spcBef>
              <a:spcAft>
                <a:spcPts val="0"/>
              </a:spcAft>
              <a:buClr>
                <a:schemeClr val="lt1"/>
              </a:buClr>
              <a:buSzPct val="100000"/>
              <a:buNone/>
            </a:pPr>
            <a:r>
              <a:rPr lang="el-GR" sz="8000"/>
              <a:t>Τηλ. +30 210 9549223 </a:t>
            </a:r>
            <a:endParaRPr sz="8000"/>
          </a:p>
          <a:p>
            <a:pPr indent="0" lvl="0" marL="0" rtl="0" algn="r">
              <a:lnSpc>
                <a:spcPct val="90000"/>
              </a:lnSpc>
              <a:spcBef>
                <a:spcPts val="1000"/>
              </a:spcBef>
              <a:spcAft>
                <a:spcPts val="0"/>
              </a:spcAft>
              <a:buClr>
                <a:schemeClr val="lt1"/>
              </a:buClr>
              <a:buSzPct val="100000"/>
              <a:buNone/>
            </a:pPr>
            <a:r>
              <a:rPr lang="el-GR" sz="8000"/>
              <a:t> Email. </a:t>
            </a:r>
            <a:r>
              <a:rPr lang="el-GR" sz="8000" u="sng">
                <a:solidFill>
                  <a:schemeClr val="hlink"/>
                </a:solidFill>
                <a:hlinkClick r:id="rId3"/>
              </a:rPr>
              <a:t>intern@hua.gr</a:t>
            </a:r>
            <a:endParaRPr sz="8000"/>
          </a:p>
          <a:p>
            <a:pPr indent="0" lvl="0" marL="0" rtl="0" algn="r">
              <a:lnSpc>
                <a:spcPct val="90000"/>
              </a:lnSpc>
              <a:spcBef>
                <a:spcPts val="1000"/>
              </a:spcBef>
              <a:spcAft>
                <a:spcPts val="0"/>
              </a:spcAft>
              <a:buClr>
                <a:schemeClr val="lt1"/>
              </a:buClr>
              <a:buSzPct val="100000"/>
              <a:buNone/>
            </a:pPr>
            <a:r>
              <a:rPr lang="el-GR" sz="8000" u="sng">
                <a:solidFill>
                  <a:schemeClr val="hlink"/>
                </a:solidFill>
                <a:hlinkClick r:id="rId4"/>
              </a:rPr>
              <a:t>http://praktiki.hua.gr/</a:t>
            </a:r>
            <a:endParaRPr sz="8000"/>
          </a:p>
          <a:p>
            <a:pPr indent="0" lvl="0" marL="0" rtl="0" algn="r">
              <a:lnSpc>
                <a:spcPct val="90000"/>
              </a:lnSpc>
              <a:spcBef>
                <a:spcPts val="1000"/>
              </a:spcBef>
              <a:spcAft>
                <a:spcPts val="0"/>
              </a:spcAft>
              <a:buClr>
                <a:schemeClr val="lt1"/>
              </a:buClr>
              <a:buSzPct val="100000"/>
              <a:buNone/>
            </a:pPr>
            <a:r>
              <a:rPr lang="el-GR" sz="7200"/>
              <a:t> </a:t>
            </a:r>
            <a:endParaRPr sz="7200"/>
          </a:p>
          <a:p>
            <a:pPr indent="0" lvl="0" marL="0" rtl="0" algn="r">
              <a:lnSpc>
                <a:spcPct val="90000"/>
              </a:lnSpc>
              <a:spcBef>
                <a:spcPts val="1000"/>
              </a:spcBef>
              <a:spcAft>
                <a:spcPts val="0"/>
              </a:spcAft>
              <a:buClr>
                <a:schemeClr val="lt1"/>
              </a:buClr>
              <a:buSzPct val="100000"/>
              <a:buNone/>
            </a:pPr>
            <a:r>
              <a:t/>
            </a:r>
            <a:endParaRPr sz="7200"/>
          </a:p>
          <a:p>
            <a:pPr indent="0" lvl="0" marL="0" rtl="0" algn="r">
              <a:lnSpc>
                <a:spcPct val="90000"/>
              </a:lnSpc>
              <a:spcBef>
                <a:spcPts val="1000"/>
              </a:spcBef>
              <a:spcAft>
                <a:spcPts val="0"/>
              </a:spcAft>
              <a:buClr>
                <a:schemeClr val="lt1"/>
              </a:buClr>
              <a:buSzPct val="100000"/>
              <a:buNone/>
            </a:pPr>
            <a:r>
              <a:t/>
            </a:r>
            <a:endParaRPr sz="5600"/>
          </a:p>
          <a:p>
            <a:pPr indent="0" lvl="0" marL="0" rtl="0" algn="r">
              <a:lnSpc>
                <a:spcPct val="90000"/>
              </a:lnSpc>
              <a:spcBef>
                <a:spcPts val="1000"/>
              </a:spcBef>
              <a:spcAft>
                <a:spcPts val="0"/>
              </a:spcAft>
              <a:buClr>
                <a:schemeClr val="lt1"/>
              </a:buClr>
              <a:buSzPct val="100000"/>
              <a:buNone/>
            </a:pPr>
            <a:r>
              <a:t/>
            </a:r>
            <a:endParaRPr sz="5600"/>
          </a:p>
          <a:p>
            <a:pPr indent="0" lvl="0" marL="0" rtl="0" algn="r">
              <a:lnSpc>
                <a:spcPct val="90000"/>
              </a:lnSpc>
              <a:spcBef>
                <a:spcPts val="1000"/>
              </a:spcBef>
              <a:spcAft>
                <a:spcPts val="0"/>
              </a:spcAft>
              <a:buClr>
                <a:schemeClr val="lt1"/>
              </a:buClr>
              <a:buSzPct val="100000"/>
              <a:buNone/>
            </a:pPr>
            <a:r>
              <a:rPr lang="el-GR" sz="5600"/>
              <a:t>  </a:t>
            </a:r>
            <a:endParaRPr sz="5600"/>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 </a:t>
            </a:r>
            <a:endParaRPr/>
          </a:p>
          <a:p>
            <a:pPr indent="0" lvl="0" marL="0" rtl="0" algn="r">
              <a:lnSpc>
                <a:spcPct val="90000"/>
              </a:lnSpc>
              <a:spcBef>
                <a:spcPts val="1000"/>
              </a:spcBef>
              <a:spcAft>
                <a:spcPts val="0"/>
              </a:spcAft>
              <a:buClr>
                <a:schemeClr val="lt1"/>
              </a:buClr>
              <a:buSzPct val="100000"/>
              <a:buNone/>
            </a:pPr>
            <a:r>
              <a:rPr b="1" lang="el-GR"/>
              <a:t>INTERNSHIP OFFICE</a:t>
            </a:r>
            <a:r>
              <a:rPr lang="el-GR"/>
              <a:t> </a:t>
            </a:r>
            <a:endParaRPr/>
          </a:p>
          <a:p>
            <a:pPr indent="0" lvl="0" marL="0" rtl="0" algn="r">
              <a:lnSpc>
                <a:spcPct val="90000"/>
              </a:lnSpc>
              <a:spcBef>
                <a:spcPts val="1000"/>
              </a:spcBef>
              <a:spcAft>
                <a:spcPts val="0"/>
              </a:spcAft>
              <a:buClr>
                <a:schemeClr val="lt1"/>
              </a:buClr>
              <a:buSzPct val="100000"/>
              <a:buNone/>
            </a:pPr>
            <a:r>
              <a:rPr lang="el-GR"/>
              <a:t>HAROKOPIO UNIVERSITY </a:t>
            </a:r>
            <a:endParaRPr/>
          </a:p>
          <a:p>
            <a:pPr indent="0" lvl="0" marL="0" rtl="0" algn="r">
              <a:lnSpc>
                <a:spcPct val="90000"/>
              </a:lnSpc>
              <a:spcBef>
                <a:spcPts val="1000"/>
              </a:spcBef>
              <a:spcAft>
                <a:spcPts val="0"/>
              </a:spcAft>
              <a:buClr>
                <a:schemeClr val="lt1"/>
              </a:buClr>
              <a:buSzPct val="100000"/>
              <a:buNone/>
            </a:pPr>
            <a:r>
              <a:rPr lang="el-GR"/>
              <a:t>STUDENT AFFAIRS BUILDING</a:t>
            </a:r>
            <a:endParaRPr/>
          </a:p>
          <a:p>
            <a:pPr indent="0" lvl="0" marL="0" rtl="0" algn="r">
              <a:lnSpc>
                <a:spcPct val="90000"/>
              </a:lnSpc>
              <a:spcBef>
                <a:spcPts val="1000"/>
              </a:spcBef>
              <a:spcAft>
                <a:spcPts val="0"/>
              </a:spcAft>
              <a:buClr>
                <a:schemeClr val="lt1"/>
              </a:buClr>
              <a:buSzPct val="100000"/>
              <a:buNone/>
            </a:pPr>
            <a:r>
              <a:rPr lang="el-GR"/>
              <a:t>EL. VENIZELOU 70, KALLITHEA</a:t>
            </a:r>
            <a:br>
              <a:rPr lang="el-GR"/>
            </a:br>
            <a:r>
              <a:rPr lang="el-GR"/>
              <a:t>tel. +30 2109549522</a:t>
            </a:r>
            <a:endParaRPr/>
          </a:p>
          <a:p>
            <a:pPr indent="0" lvl="0" marL="0" rtl="0" algn="r">
              <a:lnSpc>
                <a:spcPct val="90000"/>
              </a:lnSpc>
              <a:spcBef>
                <a:spcPts val="1000"/>
              </a:spcBef>
              <a:spcAft>
                <a:spcPts val="0"/>
              </a:spcAft>
              <a:buClr>
                <a:schemeClr val="lt1"/>
              </a:buClr>
              <a:buSzPct val="100000"/>
              <a:buNone/>
            </a:pPr>
            <a:r>
              <a:rPr lang="el-GR"/>
              <a:t>Email.intern@hua.gr            </a:t>
            </a:r>
            <a:endParaRPr/>
          </a:p>
          <a:p>
            <a:pPr indent="0" lvl="0" marL="0" rtl="0" algn="r">
              <a:lnSpc>
                <a:spcPct val="90000"/>
              </a:lnSpc>
              <a:spcBef>
                <a:spcPts val="1000"/>
              </a:spcBef>
              <a:spcAft>
                <a:spcPts val="0"/>
              </a:spcAft>
              <a:buClr>
                <a:schemeClr val="lt1"/>
              </a:buClr>
              <a:buSzPct val="100000"/>
              <a:buNone/>
            </a:pPr>
            <a:r>
              <a:rPr lang="el-GR"/>
              <a:t>Visiting hours</a:t>
            </a:r>
            <a:endParaRPr/>
          </a:p>
          <a:p>
            <a:pPr indent="0" lvl="0" marL="0" rtl="0" algn="r">
              <a:lnSpc>
                <a:spcPct val="90000"/>
              </a:lnSpc>
              <a:spcBef>
                <a:spcPts val="1000"/>
              </a:spcBef>
              <a:spcAft>
                <a:spcPts val="0"/>
              </a:spcAft>
              <a:buClr>
                <a:schemeClr val="lt1"/>
              </a:buClr>
              <a:buSzPct val="100000"/>
              <a:buNone/>
            </a:pPr>
            <a:r>
              <a:rPr lang="el-GR"/>
              <a:t>Monday &amp; Wednesday 11:00-15:00  </a:t>
            </a:r>
            <a:endParaRPr/>
          </a:p>
          <a:p>
            <a:pPr indent="0" lvl="0" marL="0" rtl="0" algn="r">
              <a:lnSpc>
                <a:spcPct val="90000"/>
              </a:lnSpc>
              <a:spcBef>
                <a:spcPts val="1000"/>
              </a:spcBef>
              <a:spcAft>
                <a:spcPts val="0"/>
              </a:spcAft>
              <a:buClr>
                <a:schemeClr val="lt1"/>
              </a:buClr>
              <a:buSzPct val="100000"/>
              <a:buNone/>
            </a:pPr>
            <a:r>
              <a:rPr lang="el-GR"/>
              <a:t> </a:t>
            </a:r>
            <a:endParaRPr/>
          </a:p>
          <a:p>
            <a:pPr indent="0" lvl="0" marL="0" rtl="0" algn="r">
              <a:lnSpc>
                <a:spcPct val="90000"/>
              </a:lnSpc>
              <a:spcBef>
                <a:spcPts val="1000"/>
              </a:spcBef>
              <a:spcAft>
                <a:spcPts val="0"/>
              </a:spcAft>
              <a:buClr>
                <a:schemeClr val="lt1"/>
              </a:buClr>
              <a:buSzPct val="100000"/>
              <a:buNone/>
            </a:pPr>
            <a:r>
              <a:t/>
            </a:r>
            <a:endParaRPr/>
          </a:p>
        </p:txBody>
      </p:sp>
      <p:pic>
        <p:nvPicPr>
          <p:cNvPr id="219" name="Google Shape;219;p1"/>
          <p:cNvPicPr preferRelativeResize="0"/>
          <p:nvPr>
            <p:ph idx="2" type="pic"/>
          </p:nvPr>
        </p:nvPicPr>
        <p:blipFill rotWithShape="1">
          <a:blip r:embed="rId5">
            <a:alphaModFix/>
          </a:blip>
          <a:srcRect b="0" l="0" r="0" t="0"/>
          <a:stretch/>
        </p:blipFill>
        <p:spPr>
          <a:xfrm>
            <a:off x="7092280" y="188640"/>
            <a:ext cx="1833562" cy="1871662"/>
          </a:xfrm>
          <a:prstGeom prst="rect">
            <a:avLst/>
          </a:prstGeom>
          <a:noFill/>
          <a:ln>
            <a:noFill/>
          </a:ln>
        </p:spPr>
      </p:pic>
      <p:pic>
        <p:nvPicPr>
          <p:cNvPr id="220" name="Google Shape;220;p1"/>
          <p:cNvPicPr preferRelativeResize="0"/>
          <p:nvPr/>
        </p:nvPicPr>
        <p:blipFill rotWithShape="1">
          <a:blip r:embed="rId6">
            <a:alphaModFix/>
          </a:blip>
          <a:srcRect b="40573" l="12639" r="74861" t="38222"/>
          <a:stretch/>
        </p:blipFill>
        <p:spPr>
          <a:xfrm>
            <a:off x="398640" y="502554"/>
            <a:ext cx="1143000" cy="1373070"/>
          </a:xfrm>
          <a:prstGeom prst="rect">
            <a:avLst/>
          </a:prstGeom>
          <a:noFill/>
          <a:ln>
            <a:noFill/>
          </a:ln>
        </p:spPr>
      </p:pic>
      <p:pic>
        <p:nvPicPr>
          <p:cNvPr id="221" name="Google Shape;221;p1"/>
          <p:cNvPicPr preferRelativeResize="0"/>
          <p:nvPr/>
        </p:nvPicPr>
        <p:blipFill rotWithShape="1">
          <a:blip r:embed="rId7">
            <a:alphaModFix/>
          </a:blip>
          <a:srcRect b="0" l="0" r="0" t="0"/>
          <a:stretch/>
        </p:blipFill>
        <p:spPr>
          <a:xfrm>
            <a:off x="92575" y="6013600"/>
            <a:ext cx="5581650" cy="533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30ab80a079c_0_16"/>
          <p:cNvSpPr txBox="1"/>
          <p:nvPr>
            <p:ph type="title"/>
          </p:nvPr>
        </p:nvSpPr>
        <p:spPr>
          <a:xfrm>
            <a:off x="531639" y="753228"/>
            <a:ext cx="689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ΓΡΑΦΕΙΟ ΠΡΑΚΤΙΚΗΣ ΑΣΚΗΣΗΣ</a:t>
            </a:r>
            <a:endParaRPr/>
          </a:p>
        </p:txBody>
      </p:sp>
      <p:sp>
        <p:nvSpPr>
          <p:cNvPr id="283" name="Google Shape;283;g30ab80a079c_0_16"/>
          <p:cNvSpPr txBox="1"/>
          <p:nvPr>
            <p:ph idx="1" type="body"/>
          </p:nvPr>
        </p:nvSpPr>
        <p:spPr>
          <a:xfrm>
            <a:off x="75400" y="2108150"/>
            <a:ext cx="8974800" cy="46686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000"/>
              </a:spcBef>
              <a:spcAft>
                <a:spcPts val="0"/>
              </a:spcAft>
              <a:buSzPts val="1800"/>
              <a:buNone/>
            </a:pPr>
            <a:r>
              <a:rPr lang="el-GR"/>
              <a:t>Σε κάθε περίπτωση η πρακτική άσκηση πλήρους διάρκειας δεν υπερβαίνει τις σαράντα (40) ώρες εβδομαδιαίως και η μερικής διάρκειας δεν είναι λιγότερη απο τις είκοσι (20) ώρες εβδομαδιαίως.</a:t>
            </a:r>
            <a:endParaRPr/>
          </a:p>
          <a:p>
            <a:pPr indent="0" lvl="0" marL="0" rtl="0" algn="l">
              <a:lnSpc>
                <a:spcPct val="90000"/>
              </a:lnSpc>
              <a:spcBef>
                <a:spcPts val="1000"/>
              </a:spcBef>
              <a:spcAft>
                <a:spcPts val="0"/>
              </a:spcAft>
              <a:buSzPts val="1800"/>
              <a:buNone/>
            </a:pPr>
            <a:r>
              <a:rPr lang="el-GR"/>
              <a:t>Η Πρακτική Άσκηση φοιτητών/τριών αποζημιώνεται με την ολοκλήρωση της εκπαιδευτικής διαδικασίας της Πρακτικής Άσκησης, όπως αυτή ορίζεται με τον εσωτερικό κανονισμό πρακτικής άσκησης του Τμήματος.</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l-GR"/>
              <a:t>Πρακτική Άσκηση πλήρους διάρκειας = 2 μήνες</a:t>
            </a:r>
            <a:endParaRPr/>
          </a:p>
          <a:p>
            <a:pPr indent="0" lvl="0" marL="0" rtl="0" algn="l">
              <a:lnSpc>
                <a:spcPct val="90000"/>
              </a:lnSpc>
              <a:spcBef>
                <a:spcPts val="1000"/>
              </a:spcBef>
              <a:spcAft>
                <a:spcPts val="0"/>
              </a:spcAft>
              <a:buSzPts val="1800"/>
              <a:buNone/>
            </a:pPr>
            <a:r>
              <a:rPr lang="el-GR"/>
              <a:t>Πρακτική Άσκηση μερικής διάρκειας = 4 μήνες</a:t>
            </a:r>
            <a:endParaRPr/>
          </a:p>
          <a:p>
            <a:pPr indent="0" lvl="0" marL="0" rtl="0" algn="l">
              <a:lnSpc>
                <a:spcPct val="90000"/>
              </a:lnSpc>
              <a:spcBef>
                <a:spcPts val="1000"/>
              </a:spcBef>
              <a:spcAft>
                <a:spcPts val="0"/>
              </a:spcAft>
              <a:buClr>
                <a:schemeClr val="dk1"/>
              </a:buClr>
              <a:buSzPts val="1100"/>
              <a:buFont typeface="Arial"/>
              <a:buNone/>
            </a:pPr>
            <a:r>
              <a:t/>
            </a:r>
            <a:endParaRPr/>
          </a:p>
        </p:txBody>
      </p:sp>
      <p:pic>
        <p:nvPicPr>
          <p:cNvPr id="284" name="Google Shape;284;g30ab80a079c_0_16"/>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7"/>
          <p:cNvSpPr txBox="1"/>
          <p:nvPr>
            <p:ph type="title"/>
          </p:nvPr>
        </p:nvSpPr>
        <p:spPr>
          <a:xfrm>
            <a:off x="531639" y="753228"/>
            <a:ext cx="689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ΓΡΑΦΕΙΟ ΠΡΑΚΤΙΚΗΣ ΑΣΚΗΣΗΣ</a:t>
            </a:r>
            <a:endParaRPr/>
          </a:p>
        </p:txBody>
      </p:sp>
      <p:sp>
        <p:nvSpPr>
          <p:cNvPr id="290" name="Google Shape;290;p47"/>
          <p:cNvSpPr txBox="1"/>
          <p:nvPr>
            <p:ph idx="1" type="body"/>
          </p:nvPr>
        </p:nvSpPr>
        <p:spPr>
          <a:xfrm>
            <a:off x="44450" y="1972025"/>
            <a:ext cx="9055200" cy="47565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1000"/>
              </a:spcBef>
              <a:spcAft>
                <a:spcPts val="0"/>
              </a:spcAft>
              <a:buClr>
                <a:schemeClr val="lt1"/>
              </a:buClr>
              <a:buSzPts val="2378"/>
              <a:buChar char="•"/>
            </a:pPr>
            <a:r>
              <a:rPr lang="el-GR"/>
              <a:t>Πραγματοποιούνται οι εξής κρατήσεις όσον αφορά την αποζημίωση των φοιτητών/τριών(από 01/01/2026):</a:t>
            </a:r>
            <a:endParaRPr/>
          </a:p>
          <a:p>
            <a:pPr indent="-88900" lvl="0" marL="228600" rtl="0" algn="l">
              <a:lnSpc>
                <a:spcPct val="90000"/>
              </a:lnSpc>
              <a:spcBef>
                <a:spcPts val="1000"/>
              </a:spcBef>
              <a:spcAft>
                <a:spcPts val="0"/>
              </a:spcAft>
              <a:buClr>
                <a:schemeClr val="lt1"/>
              </a:buClr>
              <a:buSzPts val="2378"/>
              <a:buNone/>
            </a:pPr>
            <a:r>
              <a:t/>
            </a:r>
            <a:endParaRPr/>
          </a:p>
          <a:p>
            <a:pPr indent="-228600" lvl="0" marL="228600" rtl="0" algn="l">
              <a:lnSpc>
                <a:spcPct val="90000"/>
              </a:lnSpc>
              <a:spcBef>
                <a:spcPts val="1000"/>
              </a:spcBef>
              <a:spcAft>
                <a:spcPts val="0"/>
              </a:spcAft>
              <a:buClr>
                <a:schemeClr val="lt1"/>
              </a:buClr>
              <a:buSzPts val="2378"/>
              <a:buChar char="•"/>
            </a:pPr>
            <a:r>
              <a:rPr lang="el-GR"/>
              <a:t>1) Για τους/τις φοιτητές/τριες οι οποίοι/ες δηλώνουν με την αντίστοιχη υπεύθυνη δήλωση οτι είναι ασφαλισμένοι για ιατροφαρμακευτική περίθαλψη, το ποσοστό κράτησης ασφαλιστικών εισφορών είναι το ποσοστό 1% (ΙΚΑ ΚΙΝΔΥΝΟΥ), ήτοι </a:t>
            </a:r>
            <a:r>
              <a:rPr lang="el-GR" u="sng"/>
              <a:t>11,77  € μηνιαίως</a:t>
            </a:r>
            <a:endParaRPr/>
          </a:p>
          <a:p>
            <a:pPr indent="-228600" lvl="0" marL="228600" rtl="0" algn="l">
              <a:lnSpc>
                <a:spcPct val="90000"/>
              </a:lnSpc>
              <a:spcBef>
                <a:spcPts val="1000"/>
              </a:spcBef>
              <a:spcAft>
                <a:spcPts val="0"/>
              </a:spcAft>
              <a:buClr>
                <a:schemeClr val="lt1"/>
              </a:buClr>
              <a:buSzPts val="2378"/>
              <a:buChar char="•"/>
            </a:pPr>
            <a:r>
              <a:rPr lang="el-GR"/>
              <a:t>2) Για τους/τις φοιτητές/τριες οι οποίοι/ες  με την αντίστοιχη υπεύθυνη δήλωση οτι δεν είναι ασφαλισμένοι για ιατροφαρμακευτική περίθαλψη το ποσοστό κράτησης ασφαλιστικών εισφορών είναι το ποσοστό 6,45% ( 1% ΙΚΑ ΚΙΝΔΥΝΟΥ+5,45% ΓΙΑ ΙΑΤΡΟΦΑΡΜΑΚΕΥΤΙΚΗ ΠΕΡΙΘΑΛΨΗ) ήτοι </a:t>
            </a:r>
            <a:r>
              <a:rPr lang="el-GR" u="sng"/>
              <a:t>75,90 € (11,77 €+64,13 €) μηνιαίως</a:t>
            </a:r>
            <a:endParaRPr/>
          </a:p>
        </p:txBody>
      </p:sp>
      <p:pic>
        <p:nvPicPr>
          <p:cNvPr id="291" name="Google Shape;291;p47"/>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8"/>
          <p:cNvSpPr txBox="1"/>
          <p:nvPr>
            <p:ph type="title"/>
          </p:nvPr>
        </p:nvSpPr>
        <p:spPr>
          <a:xfrm>
            <a:off x="531639" y="2869895"/>
            <a:ext cx="6889150" cy="109078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3600"/>
              <a:buFont typeface="Trebuchet MS"/>
              <a:buNone/>
            </a:pPr>
            <a:r>
              <a:rPr lang="el-GR"/>
              <a:t>ΠΡΑΚΤΙΚΗ ΑΣΚΗΣΗ </a:t>
            </a:r>
            <a:br>
              <a:rPr lang="el-GR"/>
            </a:br>
            <a:r>
              <a:rPr lang="el-GR"/>
              <a:t>ΤΟΥ ΤΜ. ΓΕΩΓΡΑΦΙΑΣ (ΤΓ) </a:t>
            </a:r>
            <a:endParaRPr/>
          </a:p>
        </p:txBody>
      </p:sp>
      <p:sp>
        <p:nvSpPr>
          <p:cNvPr id="297" name="Google Shape;297;p8"/>
          <p:cNvSpPr txBox="1"/>
          <p:nvPr>
            <p:ph idx="1" type="body"/>
          </p:nvPr>
        </p:nvSpPr>
        <p:spPr>
          <a:xfrm>
            <a:off x="531639" y="4232172"/>
            <a:ext cx="6889150" cy="1704017"/>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2400"/>
              <a:buNone/>
            </a:pPr>
            <a:r>
              <a:rPr lang="el-GR" sz="2400"/>
              <a:t>http://praktiki.hua.gr/info/dgeo/</a:t>
            </a:r>
            <a:endParaRPr/>
          </a:p>
        </p:txBody>
      </p:sp>
      <p:pic>
        <p:nvPicPr>
          <p:cNvPr id="298" name="Google Shape;298;p8"/>
          <p:cNvPicPr preferRelativeResize="0"/>
          <p:nvPr/>
        </p:nvPicPr>
        <p:blipFill rotWithShape="1">
          <a:blip r:embed="rId3">
            <a:alphaModFix/>
          </a:blip>
          <a:srcRect b="0" l="0" r="0" t="0"/>
          <a:stretch/>
        </p:blipFill>
        <p:spPr>
          <a:xfrm>
            <a:off x="7797585" y="2628889"/>
            <a:ext cx="1339766" cy="13676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9"/>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ΠΡΑΚΤΙΚΗ ΑΣΚΗΣΗ </a:t>
            </a:r>
            <a:br>
              <a:rPr lang="el-GR"/>
            </a:br>
            <a:r>
              <a:rPr lang="el-GR"/>
              <a:t>ΤΟΥ ΤΜ. ΓΕΩΓΡΑΦΙΑΣ (ΤΓ) </a:t>
            </a:r>
            <a:endParaRPr/>
          </a:p>
        </p:txBody>
      </p:sp>
      <p:sp>
        <p:nvSpPr>
          <p:cNvPr id="304" name="Google Shape;304;p9"/>
          <p:cNvSpPr txBox="1"/>
          <p:nvPr>
            <p:ph idx="1" type="body"/>
          </p:nvPr>
        </p:nvSpPr>
        <p:spPr>
          <a:xfrm>
            <a:off x="139550" y="1973675"/>
            <a:ext cx="8941200" cy="47847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lt1"/>
              </a:buClr>
              <a:buSzPts val="2400"/>
              <a:buChar char="•"/>
            </a:pPr>
            <a:r>
              <a:rPr lang="el-GR"/>
              <a:t>Η Πρακτική Άσκηση αποτελεί μάθημα επιλογής του Προπτυχιακού Προγράμματος Σπουδών του Τμήματος Γεωγραφίας.</a:t>
            </a:r>
            <a:endParaRPr/>
          </a:p>
          <a:p>
            <a:pPr indent="0" lvl="0" marL="0" rtl="0" algn="l">
              <a:lnSpc>
                <a:spcPct val="90000"/>
              </a:lnSpc>
              <a:spcBef>
                <a:spcPts val="0"/>
              </a:spcBef>
              <a:spcAft>
                <a:spcPts val="0"/>
              </a:spcAft>
              <a:buSzPts val="1800"/>
              <a:buNone/>
            </a:pPr>
            <a:r>
              <a:rPr lang="el-GR"/>
              <a:t> </a:t>
            </a:r>
            <a:endParaRPr/>
          </a:p>
          <a:p>
            <a:pPr indent="-228600" lvl="0" marL="228600" rtl="0" algn="l">
              <a:lnSpc>
                <a:spcPct val="90000"/>
              </a:lnSpc>
              <a:spcBef>
                <a:spcPts val="0"/>
              </a:spcBef>
              <a:spcAft>
                <a:spcPts val="0"/>
              </a:spcAft>
              <a:buClr>
                <a:schemeClr val="lt1"/>
              </a:buClr>
              <a:buSzPts val="2400"/>
              <a:buChar char="•"/>
            </a:pPr>
            <a:r>
              <a:rPr lang="el-GR"/>
              <a:t>Δικαίωμα συμμετοχής στην Πρακτική Άσκηση έχουν οι φοιτητές/-τριες που βρίσκονται τουλάχιστον στο τρίτο έτος σπουδών. </a:t>
            </a:r>
            <a:endParaRPr/>
          </a:p>
          <a:p>
            <a:pPr indent="0" lvl="0" marL="457200" rtl="0" algn="l">
              <a:lnSpc>
                <a:spcPct val="90000"/>
              </a:lnSpc>
              <a:spcBef>
                <a:spcPts val="0"/>
              </a:spcBef>
              <a:spcAft>
                <a:spcPts val="0"/>
              </a:spcAft>
              <a:buSzPts val="1800"/>
              <a:buNone/>
            </a:pPr>
            <a:r>
              <a:t/>
            </a:r>
            <a:endParaRPr/>
          </a:p>
          <a:p>
            <a:pPr indent="-228600" lvl="0" marL="228600" rtl="0" algn="l">
              <a:lnSpc>
                <a:spcPct val="90000"/>
              </a:lnSpc>
              <a:spcBef>
                <a:spcPts val="0"/>
              </a:spcBef>
              <a:spcAft>
                <a:spcPts val="0"/>
              </a:spcAft>
              <a:buClr>
                <a:schemeClr val="lt1"/>
              </a:buClr>
              <a:buSzPts val="2400"/>
              <a:buChar char="•"/>
            </a:pPr>
            <a:r>
              <a:rPr lang="el-GR"/>
              <a:t>να οφείλουν έως τέσσερα (4) μαθήματα από τα δύο (2) πρώτα έτη σπουδών. </a:t>
            </a:r>
            <a:endParaRPr/>
          </a:p>
          <a:p>
            <a:pPr indent="0" lvl="0" marL="457200" rtl="0" algn="l">
              <a:lnSpc>
                <a:spcPct val="90000"/>
              </a:lnSpc>
              <a:spcBef>
                <a:spcPts val="0"/>
              </a:spcBef>
              <a:spcAft>
                <a:spcPts val="0"/>
              </a:spcAft>
              <a:buSzPts val="1800"/>
              <a:buNone/>
            </a:pPr>
            <a:r>
              <a:t/>
            </a:r>
            <a:endParaRPr/>
          </a:p>
          <a:p>
            <a:pPr indent="-228600" lvl="0" marL="228600" rtl="0" algn="l">
              <a:lnSpc>
                <a:spcPct val="90000"/>
              </a:lnSpc>
              <a:spcBef>
                <a:spcPts val="0"/>
              </a:spcBef>
              <a:spcAft>
                <a:spcPts val="0"/>
              </a:spcAft>
              <a:buClr>
                <a:schemeClr val="lt1"/>
              </a:buClr>
              <a:buSzPts val="2400"/>
              <a:buChar char="•"/>
            </a:pPr>
            <a:r>
              <a:rPr lang="el-GR"/>
              <a:t>Πέραν της παραπάνω προϋπόθεσης, οι ακαδημαϊκοί/-ες Επόπτες/-πτριες θέτουν συγκεκριμένους περιορισμούς αναφορικά με τα μαθήματα τα οποία θεωρούνται ως προαπαιτούμενα (ή τη βαθμολογία σε συγκεκριμένα μαθήματα που σχετίζονται με το αντικείμενο της Πρακτικής Άσκησης) προκειμένου οι φοιτητές και φοιτήτριες να μπορέσουν να ασκηθούν με επιτυχία σε συγκεκριμένους φορείς.</a:t>
            </a:r>
            <a:endParaRPr/>
          </a:p>
        </p:txBody>
      </p:sp>
      <p:pic>
        <p:nvPicPr>
          <p:cNvPr id="305" name="Google Shape;305;p9"/>
          <p:cNvPicPr preferRelativeResize="0"/>
          <p:nvPr/>
        </p:nvPicPr>
        <p:blipFill rotWithShape="1">
          <a:blip r:embed="rId3">
            <a:alphaModFix/>
          </a:blip>
          <a:srcRect b="0" l="0" r="0" t="0"/>
          <a:stretch/>
        </p:blipFill>
        <p:spPr>
          <a:xfrm>
            <a:off x="7804234" y="458034"/>
            <a:ext cx="1339766" cy="136760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0"/>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ΠΡΑΚΤΙΚΗ ΑΣΚΗΣΗ </a:t>
            </a:r>
            <a:br>
              <a:rPr lang="el-GR"/>
            </a:br>
            <a:r>
              <a:rPr lang="el-GR"/>
              <a:t>ΤΟΥ ΤΜ. ΓΕΩΓΡΑΦΙΑΣ (ΤΓ) </a:t>
            </a:r>
            <a:endParaRPr/>
          </a:p>
        </p:txBody>
      </p:sp>
      <p:sp>
        <p:nvSpPr>
          <p:cNvPr id="311" name="Google Shape;311;p10"/>
          <p:cNvSpPr txBox="1"/>
          <p:nvPr>
            <p:ph idx="1" type="body"/>
          </p:nvPr>
        </p:nvSpPr>
        <p:spPr>
          <a:xfrm>
            <a:off x="533400" y="2336873"/>
            <a:ext cx="7927032" cy="359931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400"/>
              <a:buChar char="•"/>
            </a:pPr>
            <a:r>
              <a:rPr lang="el-GR"/>
              <a:t>Η Πρακτική Άσκηση διαρκεί συνολικά δύο (02) μήνες </a:t>
            </a:r>
            <a:endParaRPr/>
          </a:p>
          <a:p>
            <a:pPr indent="-76200" lvl="0" marL="228600" rtl="0" algn="l">
              <a:lnSpc>
                <a:spcPct val="90000"/>
              </a:lnSpc>
              <a:spcBef>
                <a:spcPts val="0"/>
              </a:spcBef>
              <a:spcAft>
                <a:spcPts val="0"/>
              </a:spcAft>
              <a:buClr>
                <a:schemeClr val="lt1"/>
              </a:buClr>
              <a:buSzPts val="2400"/>
              <a:buNone/>
            </a:pPr>
            <a:r>
              <a:t/>
            </a:r>
            <a:endParaRPr/>
          </a:p>
          <a:p>
            <a:pPr indent="-228600" lvl="0" marL="228600" rtl="0" algn="l">
              <a:lnSpc>
                <a:spcPct val="90000"/>
              </a:lnSpc>
              <a:spcBef>
                <a:spcPts val="0"/>
              </a:spcBef>
              <a:spcAft>
                <a:spcPts val="0"/>
              </a:spcAft>
              <a:buClr>
                <a:schemeClr val="lt1"/>
              </a:buClr>
              <a:buSzPts val="2400"/>
              <a:buChar char="•"/>
            </a:pPr>
            <a:r>
              <a:rPr lang="el-GR"/>
              <a:t>σε Ιδιωτικούς εργασιακούς φορείς. </a:t>
            </a:r>
            <a:endParaRPr/>
          </a:p>
          <a:p>
            <a:pPr indent="-228600" lvl="0" marL="228600" rtl="0" algn="l">
              <a:lnSpc>
                <a:spcPct val="90000"/>
              </a:lnSpc>
              <a:spcBef>
                <a:spcPts val="0"/>
              </a:spcBef>
              <a:spcAft>
                <a:spcPts val="0"/>
              </a:spcAft>
              <a:buClr>
                <a:schemeClr val="lt1"/>
              </a:buClr>
              <a:buSzPts val="2400"/>
              <a:buChar char="•"/>
            </a:pPr>
            <a:r>
              <a:rPr lang="el-GR"/>
              <a:t>σε Δημόσιους φορείς.</a:t>
            </a:r>
            <a:endParaRPr/>
          </a:p>
        </p:txBody>
      </p:sp>
      <p:pic>
        <p:nvPicPr>
          <p:cNvPr id="312" name="Google Shape;312;p10"/>
          <p:cNvPicPr preferRelativeResize="0"/>
          <p:nvPr/>
        </p:nvPicPr>
        <p:blipFill rotWithShape="1">
          <a:blip r:embed="rId3">
            <a:alphaModFix/>
          </a:blip>
          <a:srcRect b="0" l="0" r="0" t="0"/>
          <a:stretch/>
        </p:blipFill>
        <p:spPr>
          <a:xfrm>
            <a:off x="7804234" y="458034"/>
            <a:ext cx="1339766" cy="136760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2"/>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ΠΡΑΚΤΙΚΗ ΑΣΚΗΣΗ </a:t>
            </a:r>
            <a:br>
              <a:rPr lang="el-GR"/>
            </a:br>
            <a:r>
              <a:rPr lang="el-GR"/>
              <a:t>ΤΟΥ ΤΜ. ΓΕΩΓΡΑΦΙΑΣ (ΤΓ) </a:t>
            </a:r>
            <a:endParaRPr/>
          </a:p>
        </p:txBody>
      </p:sp>
      <p:sp>
        <p:nvSpPr>
          <p:cNvPr id="318" name="Google Shape;318;p12"/>
          <p:cNvSpPr txBox="1"/>
          <p:nvPr>
            <p:ph idx="1" type="body"/>
          </p:nvPr>
        </p:nvSpPr>
        <p:spPr>
          <a:xfrm>
            <a:off x="69776" y="1988850"/>
            <a:ext cx="8894700" cy="4752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lang="el-GR" sz="2200"/>
              <a:t>Τα υπεύθυνα μέλη ΔΕΠ/ΕΔΙΠ για την Πρακτική Άσκηση είναι:</a:t>
            </a:r>
            <a:endParaRPr sz="2200"/>
          </a:p>
          <a:p>
            <a:pPr indent="0" lvl="0" marL="0" rtl="0" algn="l">
              <a:lnSpc>
                <a:spcPct val="90000"/>
              </a:lnSpc>
              <a:spcBef>
                <a:spcPts val="1000"/>
              </a:spcBef>
              <a:spcAft>
                <a:spcPts val="0"/>
              </a:spcAft>
              <a:buSzPts val="1800"/>
              <a:buNone/>
            </a:pPr>
            <a:r>
              <a:rPr lang="el-GR" sz="2200">
                <a:latin typeface="Arial"/>
                <a:ea typeface="Arial"/>
                <a:cs typeface="Arial"/>
                <a:sym typeface="Arial"/>
              </a:rPr>
              <a:t>Επιτροπή Πρακτικής Άσκησης</a:t>
            </a:r>
            <a:endParaRPr sz="2200">
              <a:latin typeface="Arial"/>
              <a:ea typeface="Arial"/>
              <a:cs typeface="Arial"/>
              <a:sym typeface="Arial"/>
            </a:endParaRPr>
          </a:p>
          <a:p>
            <a:pPr indent="0" lvl="0" marL="0" rtl="0" algn="l">
              <a:lnSpc>
                <a:spcPct val="90000"/>
              </a:lnSpc>
              <a:spcBef>
                <a:spcPts val="1000"/>
              </a:spcBef>
              <a:spcAft>
                <a:spcPts val="0"/>
              </a:spcAft>
              <a:buSzPts val="1800"/>
              <a:buNone/>
            </a:pPr>
            <a:r>
              <a:rPr lang="el-GR" sz="2100"/>
              <a:t>Αγγελική Παιδακάκη, Επίκουρη Καθηγήτρια</a:t>
            </a:r>
            <a:endParaRPr sz="2100"/>
          </a:p>
          <a:p>
            <a:pPr indent="0" lvl="0" marL="0" rtl="0" algn="l">
              <a:lnSpc>
                <a:spcPct val="90000"/>
              </a:lnSpc>
              <a:spcBef>
                <a:spcPts val="1000"/>
              </a:spcBef>
              <a:spcAft>
                <a:spcPts val="0"/>
              </a:spcAft>
              <a:buSzPts val="1800"/>
              <a:buNone/>
            </a:pPr>
            <a:r>
              <a:rPr lang="el-GR" sz="2200"/>
              <a:t>Υπεύθυνη Πρακτικής Άσκησης Τμήματος</a:t>
            </a:r>
            <a:endParaRPr sz="2100"/>
          </a:p>
          <a:p>
            <a:pPr indent="0" lvl="0" marL="0" rtl="0" algn="l">
              <a:lnSpc>
                <a:spcPct val="90000"/>
              </a:lnSpc>
              <a:spcBef>
                <a:spcPts val="1000"/>
              </a:spcBef>
              <a:spcAft>
                <a:spcPts val="0"/>
              </a:spcAft>
              <a:buSzPts val="1800"/>
              <a:buNone/>
            </a:pPr>
            <a:r>
              <a:rPr lang="el-GR" sz="2100"/>
              <a:t>210 9549176 –  </a:t>
            </a:r>
            <a:r>
              <a:rPr lang="el-GR" sz="2100" u="sng">
                <a:solidFill>
                  <a:schemeClr val="hlink"/>
                </a:solidFill>
                <a:hlinkClick r:id="rId3"/>
              </a:rPr>
              <a:t>paidakaki@hua.gr</a:t>
            </a:r>
            <a:r>
              <a:rPr lang="el-GR" sz="2100"/>
              <a:t>  </a:t>
            </a:r>
            <a:endParaRPr sz="2800"/>
          </a:p>
          <a:p>
            <a:pPr indent="0" lvl="0" marL="0" rtl="0" algn="l">
              <a:lnSpc>
                <a:spcPct val="90000"/>
              </a:lnSpc>
              <a:spcBef>
                <a:spcPts val="1000"/>
              </a:spcBef>
              <a:spcAft>
                <a:spcPts val="0"/>
              </a:spcAft>
              <a:buSzPts val="1800"/>
              <a:buNone/>
            </a:pPr>
            <a:r>
              <a:rPr lang="el-GR" sz="2200"/>
              <a:t>Δρ. E. Ντυριέ, Ε.ΔΙ.Π.</a:t>
            </a:r>
            <a:endParaRPr sz="2200"/>
          </a:p>
          <a:p>
            <a:pPr indent="0" lvl="0" marL="0" rtl="0" algn="l">
              <a:lnSpc>
                <a:spcPct val="90000"/>
              </a:lnSpc>
              <a:spcBef>
                <a:spcPts val="1000"/>
              </a:spcBef>
              <a:spcAft>
                <a:spcPts val="0"/>
              </a:spcAft>
              <a:buSzPts val="1800"/>
              <a:buNone/>
            </a:pPr>
            <a:r>
              <a:rPr lang="el-GR" sz="2200"/>
              <a:t>210 9549330 - </a:t>
            </a:r>
            <a:r>
              <a:rPr lang="el-GR" sz="2200" u="sng">
                <a:solidFill>
                  <a:schemeClr val="hlink"/>
                </a:solidFill>
                <a:hlinkClick r:id="rId4"/>
              </a:rPr>
              <a:t>edurie@hua.gr</a:t>
            </a:r>
            <a:r>
              <a:rPr lang="el-GR" sz="2200"/>
              <a:t> </a:t>
            </a:r>
            <a:endParaRPr sz="2200"/>
          </a:p>
          <a:p>
            <a:pPr indent="0" lvl="0" marL="0" rtl="0" algn="l">
              <a:lnSpc>
                <a:spcPct val="90000"/>
              </a:lnSpc>
              <a:spcBef>
                <a:spcPts val="1000"/>
              </a:spcBef>
              <a:spcAft>
                <a:spcPts val="0"/>
              </a:spcAft>
              <a:buSzPts val="1800"/>
              <a:buNone/>
            </a:pPr>
            <a:r>
              <a:rPr lang="el-GR" sz="2200"/>
              <a:t>Δρ. Μεταξίδης Νικόλαος, Ε.Δ.Ι.Π.</a:t>
            </a:r>
            <a:endParaRPr sz="2200"/>
          </a:p>
          <a:p>
            <a:pPr indent="0" lvl="0" marL="0" rtl="0" algn="l">
              <a:lnSpc>
                <a:spcPct val="90000"/>
              </a:lnSpc>
              <a:spcBef>
                <a:spcPts val="1000"/>
              </a:spcBef>
              <a:spcAft>
                <a:spcPts val="0"/>
              </a:spcAft>
              <a:buSzPts val="1800"/>
              <a:buNone/>
            </a:pPr>
            <a:r>
              <a:rPr lang="el-GR" sz="2200"/>
              <a:t>210 9549389 - </a:t>
            </a:r>
            <a:r>
              <a:rPr lang="el-GR" sz="2200" u="sng">
                <a:solidFill>
                  <a:schemeClr val="hlink"/>
                </a:solidFill>
                <a:hlinkClick r:id="rId5"/>
              </a:rPr>
              <a:t>nmetaxid@hua.gr</a:t>
            </a:r>
            <a:r>
              <a:rPr lang="el-GR" sz="2200"/>
              <a:t> </a:t>
            </a:r>
            <a:endParaRPr sz="2200"/>
          </a:p>
          <a:p>
            <a:pPr indent="0" lvl="0" marL="0" rtl="0" algn="l">
              <a:lnSpc>
                <a:spcPct val="90000"/>
              </a:lnSpc>
              <a:spcBef>
                <a:spcPts val="1000"/>
              </a:spcBef>
              <a:spcAft>
                <a:spcPts val="0"/>
              </a:spcAft>
              <a:buSzPts val="1800"/>
              <a:buNone/>
            </a:pPr>
            <a:r>
              <a:rPr lang="el-GR" sz="2200"/>
              <a:t>                                                        </a:t>
            </a:r>
            <a:r>
              <a:rPr lang="el-GR" sz="2500" u="sng">
                <a:solidFill>
                  <a:schemeClr val="hlink"/>
                </a:solidFill>
                <a:hlinkClick r:id="rId6"/>
              </a:rPr>
              <a:t>geo_intern_support@hua.gr</a:t>
            </a:r>
            <a:r>
              <a:rPr lang="el-GR" sz="2500"/>
              <a:t> </a:t>
            </a:r>
            <a:endParaRPr sz="2500"/>
          </a:p>
        </p:txBody>
      </p:sp>
      <p:pic>
        <p:nvPicPr>
          <p:cNvPr id="319" name="Google Shape;319;p12"/>
          <p:cNvPicPr preferRelativeResize="0"/>
          <p:nvPr/>
        </p:nvPicPr>
        <p:blipFill rotWithShape="1">
          <a:blip r:embed="rId7">
            <a:alphaModFix/>
          </a:blip>
          <a:srcRect b="0" l="0" r="0" t="0"/>
          <a:stretch/>
        </p:blipFill>
        <p:spPr>
          <a:xfrm>
            <a:off x="7804234" y="458034"/>
            <a:ext cx="1339766" cy="136760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3"/>
          <p:cNvSpPr txBox="1"/>
          <p:nvPr>
            <p:ph type="title"/>
          </p:nvPr>
        </p:nvSpPr>
        <p:spPr>
          <a:xfrm>
            <a:off x="531639" y="2869895"/>
            <a:ext cx="6889150" cy="109078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3600"/>
              <a:buFont typeface="Trebuchet MS"/>
              <a:buNone/>
            </a:pPr>
            <a:r>
              <a:rPr lang="el-GR"/>
              <a:t>ΠΡΙΝ ΤΗΝ ΕΝΑΡΞΗ </a:t>
            </a:r>
            <a:br>
              <a:rPr lang="el-GR"/>
            </a:br>
            <a:r>
              <a:rPr lang="el-GR"/>
              <a:t>ΠΡΑΚΤΙΚΗΣ ΑΣΚΗΣΗΣ</a:t>
            </a:r>
            <a:endParaRPr/>
          </a:p>
        </p:txBody>
      </p:sp>
      <p:pic>
        <p:nvPicPr>
          <p:cNvPr id="325" name="Google Shape;325;p13"/>
          <p:cNvPicPr preferRelativeResize="0"/>
          <p:nvPr/>
        </p:nvPicPr>
        <p:blipFill rotWithShape="1">
          <a:blip r:embed="rId3">
            <a:alphaModFix/>
          </a:blip>
          <a:srcRect b="0" l="0" r="0" t="0"/>
          <a:stretch/>
        </p:blipFill>
        <p:spPr>
          <a:xfrm>
            <a:off x="7797585" y="2628889"/>
            <a:ext cx="1339766" cy="136760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4"/>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ΠΡΙΝ ΤΗΝ ΕΝΑΡΞΗ </a:t>
            </a:r>
            <a:br>
              <a:rPr lang="el-GR"/>
            </a:br>
            <a:r>
              <a:rPr lang="el-GR"/>
              <a:t>ΠΡΑΚΤΙΚΗΣ ΑΣΚΗΣΗΣ</a:t>
            </a:r>
            <a:endParaRPr/>
          </a:p>
        </p:txBody>
      </p:sp>
      <p:sp>
        <p:nvSpPr>
          <p:cNvPr id="331" name="Google Shape;331;p14"/>
          <p:cNvSpPr txBox="1"/>
          <p:nvPr>
            <p:ph idx="1" type="body"/>
          </p:nvPr>
        </p:nvSpPr>
        <p:spPr>
          <a:xfrm>
            <a:off x="533400" y="2060850"/>
            <a:ext cx="8256000" cy="44985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400"/>
              <a:buChar char="•"/>
            </a:pPr>
            <a:r>
              <a:rPr b="1" lang="el-GR"/>
              <a:t>Όλοι/όλες οι φοιτητές/τριες</a:t>
            </a:r>
            <a:r>
              <a:rPr lang="el-GR"/>
              <a:t> </a:t>
            </a:r>
            <a:r>
              <a:rPr b="1" lang="el-GR"/>
              <a:t>θα πρέπει να</a:t>
            </a:r>
            <a:r>
              <a:rPr lang="el-GR"/>
              <a:t> έχουν τα κάτωθι </a:t>
            </a:r>
            <a:r>
              <a:rPr b="1" i="1" lang="el-GR"/>
              <a:t>δικαιολογητικά</a:t>
            </a:r>
            <a:r>
              <a:rPr lang="el-GR"/>
              <a:t>:</a:t>
            </a:r>
            <a:endParaRPr/>
          </a:p>
          <a:p>
            <a:pPr indent="-228600" lvl="0" marL="228600" rtl="0" algn="l">
              <a:lnSpc>
                <a:spcPct val="90000"/>
              </a:lnSpc>
              <a:spcBef>
                <a:spcPts val="1000"/>
              </a:spcBef>
              <a:spcAft>
                <a:spcPts val="0"/>
              </a:spcAft>
              <a:buClr>
                <a:schemeClr val="lt1"/>
              </a:buClr>
              <a:buSzPts val="2400"/>
              <a:buChar char="•"/>
            </a:pPr>
            <a:r>
              <a:rPr lang="el-GR" sz="2600"/>
              <a:t>Aριθμός Φορολογικού Μητρώου </a:t>
            </a:r>
            <a:r>
              <a:rPr b="1" lang="el-GR" sz="2600"/>
              <a:t>(ΑΦΜ)</a:t>
            </a:r>
            <a:br>
              <a:rPr b="1" lang="el-GR" sz="2600"/>
            </a:br>
            <a:r>
              <a:rPr i="1" lang="el-GR" sz="1900"/>
              <a:t>Όσοι από εσάς δεν έχετε ΑΦΜ, πρέπει να βγάλετε άμεσα στην Δ.Ο.Υ. της περιοχής σας</a:t>
            </a:r>
            <a:endParaRPr sz="1900"/>
          </a:p>
          <a:p>
            <a:pPr indent="-228600" lvl="0" marL="228600" rtl="0" algn="l">
              <a:lnSpc>
                <a:spcPct val="90000"/>
              </a:lnSpc>
              <a:spcBef>
                <a:spcPts val="1000"/>
              </a:spcBef>
              <a:spcAft>
                <a:spcPts val="0"/>
              </a:spcAft>
              <a:buClr>
                <a:schemeClr val="lt1"/>
              </a:buClr>
              <a:buSzPts val="2400"/>
              <a:buChar char="•"/>
            </a:pPr>
            <a:r>
              <a:rPr lang="el-GR" sz="2600"/>
              <a:t>Αριθμός </a:t>
            </a:r>
            <a:r>
              <a:rPr b="1" lang="el-GR" sz="2600"/>
              <a:t>ΑΜΚΑ</a:t>
            </a:r>
            <a:br>
              <a:rPr b="1" lang="el-GR" sz="2600"/>
            </a:br>
            <a:r>
              <a:rPr i="1" lang="el-GR" sz="1900"/>
              <a:t>Όσοι δεν έχετε ΑΜΚΑ πρέπει να βγάλετε σε κάποιο ΚΕΠ.</a:t>
            </a:r>
            <a:endParaRPr sz="1900"/>
          </a:p>
          <a:p>
            <a:pPr indent="-228600" lvl="0" marL="228600" rtl="0" algn="l">
              <a:lnSpc>
                <a:spcPct val="90000"/>
              </a:lnSpc>
              <a:spcBef>
                <a:spcPts val="1000"/>
              </a:spcBef>
              <a:spcAft>
                <a:spcPts val="0"/>
              </a:spcAft>
              <a:buClr>
                <a:schemeClr val="lt1"/>
              </a:buClr>
              <a:buSzPts val="2400"/>
              <a:buChar char="•"/>
            </a:pPr>
            <a:r>
              <a:rPr lang="el-GR" sz="2600"/>
              <a:t>Αριθμός</a:t>
            </a:r>
            <a:r>
              <a:rPr b="1" lang="el-GR" sz="2600"/>
              <a:t> ΙΚΑ (ΑΜΑ)</a:t>
            </a:r>
            <a:br>
              <a:rPr b="1" lang="el-GR" sz="2600"/>
            </a:br>
            <a:r>
              <a:rPr i="1" lang="el-GR" sz="1800"/>
              <a:t>Όσοι δεν έχετε ΑΜΑ πρέπει να βγάλετε άμεσα στο ΙΚΑ της περιοχής σας, έχοντας μαζί σας ταυτότητα και ΑΦΜ.</a:t>
            </a:r>
            <a:endParaRPr sz="1800"/>
          </a:p>
          <a:p>
            <a:pPr indent="-228600" lvl="0" marL="228600" rtl="0" algn="l">
              <a:lnSpc>
                <a:spcPct val="90000"/>
              </a:lnSpc>
              <a:spcBef>
                <a:spcPts val="1000"/>
              </a:spcBef>
              <a:spcAft>
                <a:spcPts val="0"/>
              </a:spcAft>
              <a:buClr>
                <a:schemeClr val="lt1"/>
              </a:buClr>
              <a:buSzPts val="2400"/>
              <a:buChar char="•"/>
            </a:pPr>
            <a:r>
              <a:rPr b="1" lang="el-GR" sz="2600"/>
              <a:t>ΑΡΙΘΜΟ ΤΡΑΠΕΖΗΣ</a:t>
            </a:r>
            <a:r>
              <a:rPr lang="el-GR" sz="2600"/>
              <a:t> </a:t>
            </a:r>
            <a:r>
              <a:rPr lang="el-GR" sz="1800"/>
              <a:t>(κατά προτίμηση Εθνικής, αλλιώς όποιας άλλης διαθέτετε) για να μπορέσετε να πληρωθείτε.</a:t>
            </a:r>
            <a:endParaRPr/>
          </a:p>
        </p:txBody>
      </p:sp>
      <p:pic>
        <p:nvPicPr>
          <p:cNvPr id="332" name="Google Shape;332;p14"/>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3cb0eaaa410_0_0"/>
          <p:cNvSpPr txBox="1"/>
          <p:nvPr>
            <p:ph type="title"/>
          </p:nvPr>
        </p:nvSpPr>
        <p:spPr>
          <a:xfrm>
            <a:off x="531639" y="753228"/>
            <a:ext cx="689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ΠΡΙΝ ΤΗΝ ΕΝΑΡΞΗ </a:t>
            </a:r>
            <a:br>
              <a:rPr lang="el-GR"/>
            </a:br>
            <a:r>
              <a:rPr lang="el-GR"/>
              <a:t>ΠΡΑΚΤΙΚΗΣ ΑΣΚΗΣΗΣ</a:t>
            </a:r>
            <a:endParaRPr/>
          </a:p>
        </p:txBody>
      </p:sp>
      <p:sp>
        <p:nvSpPr>
          <p:cNvPr id="338" name="Google Shape;338;g3cb0eaaa410_0_0"/>
          <p:cNvSpPr txBox="1"/>
          <p:nvPr>
            <p:ph idx="1" type="body"/>
          </p:nvPr>
        </p:nvSpPr>
        <p:spPr>
          <a:xfrm>
            <a:off x="533400" y="2060850"/>
            <a:ext cx="8256000" cy="4498500"/>
          </a:xfrm>
          <a:prstGeom prst="rect">
            <a:avLst/>
          </a:prstGeom>
          <a:noFill/>
          <a:ln>
            <a:noFill/>
          </a:ln>
        </p:spPr>
        <p:txBody>
          <a:bodyPr anchorCtr="0" anchor="t" bIns="45700" lIns="91425" spcFirstLastPara="1" rIns="91425" wrap="square" tIns="45700">
            <a:normAutofit lnSpcReduction="10000"/>
          </a:bodyPr>
          <a:lstStyle/>
          <a:p>
            <a:pPr indent="0" lvl="0" marL="457200" rtl="0" algn="l">
              <a:spcBef>
                <a:spcPts val="1000"/>
              </a:spcBef>
              <a:spcAft>
                <a:spcPts val="0"/>
              </a:spcAft>
              <a:buClr>
                <a:schemeClr val="dk1"/>
              </a:buClr>
              <a:buSzPts val="1100"/>
              <a:buFont typeface="Arial"/>
              <a:buNone/>
            </a:pPr>
            <a:r>
              <a:rPr b="1" lang="el-GR" sz="1800" u="sng">
                <a:solidFill>
                  <a:srgbClr val="222222"/>
                </a:solidFill>
                <a:highlight>
                  <a:srgbClr val="FFFFFF"/>
                </a:highlight>
                <a:latin typeface="Arial"/>
                <a:ea typeface="Arial"/>
                <a:cs typeface="Arial"/>
                <a:sym typeface="Arial"/>
              </a:rPr>
              <a:t>Απαιτούμενα Έγγραφα:</a:t>
            </a:r>
            <a:endParaRPr b="1" sz="1800" u="sng">
              <a:solidFill>
                <a:srgbClr val="222222"/>
              </a:solidFill>
              <a:highlight>
                <a:srgbClr val="FFFFFF"/>
              </a:highlight>
              <a:latin typeface="Arial"/>
              <a:ea typeface="Arial"/>
              <a:cs typeface="Arial"/>
              <a:sym typeface="Arial"/>
            </a:endParaRPr>
          </a:p>
          <a:p>
            <a:pPr indent="0" lvl="0" marL="457200" rtl="0" algn="l">
              <a:spcBef>
                <a:spcPts val="1000"/>
              </a:spcBef>
              <a:spcAft>
                <a:spcPts val="0"/>
              </a:spcAft>
              <a:buClr>
                <a:schemeClr val="dk1"/>
              </a:buClr>
              <a:buSzPts val="1100"/>
              <a:buFont typeface="Arial"/>
              <a:buNone/>
            </a:pPr>
            <a:r>
              <a:t/>
            </a:r>
            <a:endParaRPr b="1" sz="1800">
              <a:solidFill>
                <a:srgbClr val="222222"/>
              </a:solidFill>
              <a:highlight>
                <a:srgbClr val="FFFFFF"/>
              </a:highlight>
              <a:latin typeface="Arial"/>
              <a:ea typeface="Arial"/>
              <a:cs typeface="Arial"/>
              <a:sym typeface="Arial"/>
            </a:endParaRPr>
          </a:p>
          <a:p>
            <a:pPr indent="0" lvl="0" marL="457200" rtl="0" algn="l">
              <a:spcBef>
                <a:spcPts val="1000"/>
              </a:spcBef>
              <a:spcAft>
                <a:spcPts val="0"/>
              </a:spcAft>
              <a:buClr>
                <a:schemeClr val="dk1"/>
              </a:buClr>
              <a:buSzPts val="1100"/>
              <a:buFont typeface="Arial"/>
              <a:buNone/>
            </a:pPr>
            <a:r>
              <a:rPr b="1" lang="el-GR" sz="1800">
                <a:solidFill>
                  <a:srgbClr val="222222"/>
                </a:solidFill>
                <a:highlight>
                  <a:srgbClr val="FFFFFF"/>
                </a:highlight>
                <a:latin typeface="Arial"/>
                <a:ea typeface="Arial"/>
                <a:cs typeface="Arial"/>
                <a:sym typeface="Arial"/>
              </a:rPr>
              <a:t>1. Βεβαίωση Ασφαλιστικής Ικανότητας:</a:t>
            </a:r>
            <a:endParaRPr b="1" sz="1800">
              <a:solidFill>
                <a:srgbClr val="222222"/>
              </a:solidFill>
              <a:highlight>
                <a:srgbClr val="FFFFFF"/>
              </a:highlight>
              <a:latin typeface="Arial"/>
              <a:ea typeface="Arial"/>
              <a:cs typeface="Arial"/>
              <a:sym typeface="Arial"/>
            </a:endParaRPr>
          </a:p>
          <a:p>
            <a:pPr indent="0" lvl="0" marL="457200" rtl="0" algn="l">
              <a:spcBef>
                <a:spcPts val="1000"/>
              </a:spcBef>
              <a:spcAft>
                <a:spcPts val="0"/>
              </a:spcAft>
              <a:buClr>
                <a:schemeClr val="dk1"/>
              </a:buClr>
              <a:buSzPts val="1100"/>
              <a:buFont typeface="Arial"/>
              <a:buNone/>
            </a:pPr>
            <a:r>
              <a:rPr lang="el-GR" sz="1800">
                <a:solidFill>
                  <a:srgbClr val="222222"/>
                </a:solidFill>
                <a:highlight>
                  <a:srgbClr val="FFFFFF"/>
                </a:highlight>
                <a:latin typeface="Arial"/>
                <a:ea typeface="Arial"/>
                <a:cs typeface="Arial"/>
                <a:sym typeface="Arial"/>
              </a:rPr>
              <a:t>Είσοδος στο Σύστημα ΑΤΛΑΣ: </a:t>
            </a:r>
            <a:r>
              <a:rPr lang="el-GR" sz="1650">
                <a:solidFill>
                  <a:srgbClr val="0B57D0"/>
                </a:solidFill>
                <a:highlight>
                  <a:srgbClr val="FFFFFF"/>
                </a:highlight>
                <a:uFill>
                  <a:noFill/>
                </a:uFill>
                <a:latin typeface="Verdana"/>
                <a:ea typeface="Verdana"/>
                <a:cs typeface="Verdana"/>
                <a:sym typeface="Verdana"/>
                <a:hlinkClick r:id="rId3">
                  <a:extLst>
                    <a:ext uri="{A12FA001-AC4F-418D-AE19-62706E023703}">
                      <ahyp:hlinkClr val="tx"/>
                    </a:ext>
                  </a:extLst>
                </a:hlinkClick>
              </a:rPr>
              <a:t>https://www.atlas.gov.gr/atlas/Atlas/Login2.aspx</a:t>
            </a:r>
            <a:r>
              <a:rPr lang="el-GR" sz="1800">
                <a:solidFill>
                  <a:srgbClr val="222222"/>
                </a:solidFill>
                <a:highlight>
                  <a:srgbClr val="FFFFFF"/>
                </a:highlight>
                <a:latin typeface="Arial"/>
                <a:ea typeface="Arial"/>
                <a:cs typeface="Arial"/>
                <a:sym typeface="Arial"/>
              </a:rPr>
              <a:t> -&gt; «Πρόσβαση στην </a:t>
            </a:r>
            <a:r>
              <a:rPr b="1" lang="el-GR" sz="1800">
                <a:solidFill>
                  <a:srgbClr val="222222"/>
                </a:solidFill>
                <a:highlight>
                  <a:srgbClr val="FFFFFF"/>
                </a:highlight>
                <a:latin typeface="Arial"/>
                <a:ea typeface="Arial"/>
                <a:cs typeface="Arial"/>
                <a:sym typeface="Arial"/>
              </a:rPr>
              <a:t>ασφαλιστική ικανότητα</a:t>
            </a:r>
            <a:r>
              <a:rPr lang="el-GR" sz="1800">
                <a:solidFill>
                  <a:srgbClr val="222222"/>
                </a:solidFill>
                <a:highlight>
                  <a:srgbClr val="FFFFFF"/>
                </a:highlight>
                <a:latin typeface="Arial"/>
                <a:ea typeface="Arial"/>
                <a:cs typeface="Arial"/>
                <a:sym typeface="Arial"/>
              </a:rPr>
              <a:t>» με κωδικούς TaxisNet και ΑΜΚΑ.</a:t>
            </a:r>
            <a:endParaRPr sz="1800">
              <a:solidFill>
                <a:srgbClr val="222222"/>
              </a:solidFill>
              <a:highlight>
                <a:srgbClr val="FFFFFF"/>
              </a:highlight>
              <a:latin typeface="Arial"/>
              <a:ea typeface="Arial"/>
              <a:cs typeface="Arial"/>
              <a:sym typeface="Arial"/>
            </a:endParaRPr>
          </a:p>
          <a:p>
            <a:pPr indent="0" lvl="0" marL="457200" rtl="0" algn="l">
              <a:spcBef>
                <a:spcPts val="1000"/>
              </a:spcBef>
              <a:spcAft>
                <a:spcPts val="0"/>
              </a:spcAft>
              <a:buClr>
                <a:schemeClr val="dk1"/>
              </a:buClr>
              <a:buSzPts val="1100"/>
              <a:buFont typeface="Arial"/>
              <a:buNone/>
            </a:pPr>
            <a:r>
              <a:rPr lang="el-GR" sz="1800">
                <a:solidFill>
                  <a:srgbClr val="222222"/>
                </a:solidFill>
                <a:highlight>
                  <a:srgbClr val="FFFFFF"/>
                </a:highlight>
                <a:latin typeface="Arial"/>
                <a:ea typeface="Arial"/>
                <a:cs typeface="Arial"/>
                <a:sym typeface="Arial"/>
              </a:rPr>
              <a:t>Αποθηκεύστε την καρτέλα με τα στοιχεία σας ως PDF (printsc, επικολλήστε την εικόνα στο Word/Docs και αποθηκεύστε ως pdf). Παρακαλούμε </a:t>
            </a:r>
            <a:r>
              <a:rPr lang="el-GR" sz="1800" u="sng">
                <a:solidFill>
                  <a:srgbClr val="222222"/>
                </a:solidFill>
                <a:highlight>
                  <a:srgbClr val="FFFFFF"/>
                </a:highlight>
                <a:latin typeface="Arial"/>
                <a:ea typeface="Arial"/>
                <a:cs typeface="Arial"/>
                <a:sym typeface="Arial"/>
              </a:rPr>
              <a:t>ελέγξτε ότι είναι ευανάγνωστα και εμφανίζονται όλα τα στοιχεία</a:t>
            </a:r>
            <a:r>
              <a:rPr lang="el-GR" sz="1800">
                <a:solidFill>
                  <a:srgbClr val="222222"/>
                </a:solidFill>
                <a:highlight>
                  <a:srgbClr val="FFFFFF"/>
                </a:highlight>
                <a:latin typeface="Arial"/>
                <a:ea typeface="Arial"/>
                <a:cs typeface="Arial"/>
                <a:sym typeface="Arial"/>
              </a:rPr>
              <a:t> της καρτέλας.</a:t>
            </a:r>
            <a:endParaRPr sz="1800">
              <a:solidFill>
                <a:srgbClr val="222222"/>
              </a:solidFill>
              <a:highlight>
                <a:srgbClr val="FFFFFF"/>
              </a:highlight>
              <a:latin typeface="Arial"/>
              <a:ea typeface="Arial"/>
              <a:cs typeface="Arial"/>
              <a:sym typeface="Arial"/>
            </a:endParaRPr>
          </a:p>
          <a:p>
            <a:pPr indent="0" lvl="0" marL="457200" rtl="0" algn="l">
              <a:spcBef>
                <a:spcPts val="1000"/>
              </a:spcBef>
              <a:spcAft>
                <a:spcPts val="0"/>
              </a:spcAft>
              <a:buClr>
                <a:schemeClr val="dk1"/>
              </a:buClr>
              <a:buSzPts val="1100"/>
              <a:buFont typeface="Arial"/>
              <a:buNone/>
            </a:pPr>
            <a:r>
              <a:t/>
            </a:r>
            <a:endParaRPr sz="1800">
              <a:solidFill>
                <a:srgbClr val="222222"/>
              </a:solidFill>
              <a:highlight>
                <a:srgbClr val="FFFFFF"/>
              </a:highlight>
              <a:latin typeface="Arial"/>
              <a:ea typeface="Arial"/>
              <a:cs typeface="Arial"/>
              <a:sym typeface="Arial"/>
            </a:endParaRPr>
          </a:p>
          <a:p>
            <a:pPr indent="0" lvl="0" marL="457200" rtl="0" algn="l">
              <a:spcBef>
                <a:spcPts val="1000"/>
              </a:spcBef>
              <a:spcAft>
                <a:spcPts val="0"/>
              </a:spcAft>
              <a:buClr>
                <a:schemeClr val="dk1"/>
              </a:buClr>
              <a:buSzPts val="1100"/>
              <a:buFont typeface="Arial"/>
              <a:buNone/>
            </a:pPr>
            <a:r>
              <a:rPr b="1" lang="el-GR" sz="1800">
                <a:solidFill>
                  <a:srgbClr val="222222"/>
                </a:solidFill>
                <a:highlight>
                  <a:srgbClr val="FFFFFF"/>
                </a:highlight>
                <a:latin typeface="Arial"/>
                <a:ea typeface="Arial"/>
                <a:cs typeface="Arial"/>
                <a:sym typeface="Arial"/>
              </a:rPr>
              <a:t>2. Αποδεικτικό Τραπεζικού Λογαριασμού (IBAN):</a:t>
            </a:r>
            <a:endParaRPr b="1" sz="1800">
              <a:solidFill>
                <a:srgbClr val="222222"/>
              </a:solidFill>
              <a:highlight>
                <a:srgbClr val="FFFFFF"/>
              </a:highlight>
              <a:latin typeface="Arial"/>
              <a:ea typeface="Arial"/>
              <a:cs typeface="Arial"/>
              <a:sym typeface="Arial"/>
            </a:endParaRPr>
          </a:p>
          <a:p>
            <a:pPr indent="0" lvl="0" marL="457200" rtl="0" algn="l">
              <a:spcBef>
                <a:spcPts val="1000"/>
              </a:spcBef>
              <a:spcAft>
                <a:spcPts val="0"/>
              </a:spcAft>
              <a:buClr>
                <a:schemeClr val="dk1"/>
              </a:buClr>
              <a:buSzPts val="1100"/>
              <a:buFont typeface="Arial"/>
              <a:buNone/>
            </a:pPr>
            <a:r>
              <a:rPr lang="el-GR" sz="1800">
                <a:solidFill>
                  <a:srgbClr val="222222"/>
                </a:solidFill>
                <a:highlight>
                  <a:srgbClr val="FFFFFF"/>
                </a:highlight>
                <a:latin typeface="Arial"/>
                <a:ea typeface="Arial"/>
                <a:cs typeface="Arial"/>
                <a:sym typeface="Arial"/>
              </a:rPr>
              <a:t>Βεβαίωση/ Εκτύπωση ΙΒΑΝ (από e-banking) όπου θα αναγράφεται το </a:t>
            </a:r>
            <a:r>
              <a:rPr b="1" lang="el-GR" sz="1800">
                <a:solidFill>
                  <a:srgbClr val="222222"/>
                </a:solidFill>
                <a:highlight>
                  <a:srgbClr val="FFFFFF"/>
                </a:highlight>
                <a:latin typeface="Arial"/>
                <a:ea typeface="Arial"/>
                <a:cs typeface="Arial"/>
                <a:sym typeface="Arial"/>
              </a:rPr>
              <a:t>ονοματεπώνυμό σας ως δικαιούχου και ο αριθμός IBAN.</a:t>
            </a:r>
            <a:endParaRPr b="1" sz="1800">
              <a:solidFill>
                <a:srgbClr val="222222"/>
              </a:solidFill>
              <a:highlight>
                <a:srgbClr val="FFFFFF"/>
              </a:highlight>
              <a:latin typeface="Arial"/>
              <a:ea typeface="Arial"/>
              <a:cs typeface="Arial"/>
              <a:sym typeface="Arial"/>
            </a:endParaRPr>
          </a:p>
          <a:p>
            <a:pPr indent="0" lvl="0" marL="457200" rtl="0" algn="l">
              <a:spcBef>
                <a:spcPts val="1000"/>
              </a:spcBef>
              <a:spcAft>
                <a:spcPts val="0"/>
              </a:spcAft>
              <a:buClr>
                <a:schemeClr val="dk1"/>
              </a:buClr>
              <a:buSzPts val="1100"/>
              <a:buFont typeface="Arial"/>
              <a:buNone/>
            </a:pPr>
            <a:r>
              <a:t/>
            </a:r>
            <a:endParaRPr b="1" sz="1100">
              <a:solidFill>
                <a:schemeClr val="dk1"/>
              </a:solidFill>
              <a:latin typeface="Arial"/>
              <a:ea typeface="Arial"/>
              <a:cs typeface="Arial"/>
              <a:sym typeface="Arial"/>
            </a:endParaRPr>
          </a:p>
          <a:p>
            <a:pPr indent="0" lvl="0" marL="457200" rtl="0" algn="l">
              <a:lnSpc>
                <a:spcPct val="90000"/>
              </a:lnSpc>
              <a:spcBef>
                <a:spcPts val="1000"/>
              </a:spcBef>
              <a:spcAft>
                <a:spcPts val="0"/>
              </a:spcAft>
              <a:buNone/>
            </a:pPr>
            <a:r>
              <a:t/>
            </a:r>
            <a:endParaRPr sz="1800"/>
          </a:p>
        </p:txBody>
      </p:sp>
      <p:pic>
        <p:nvPicPr>
          <p:cNvPr id="339" name="Google Shape;339;g3cb0eaaa410_0_0"/>
          <p:cNvPicPr preferRelativeResize="0"/>
          <p:nvPr/>
        </p:nvPicPr>
        <p:blipFill rotWithShape="1">
          <a:blip r:embed="rId4">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28d2a0785c4_0_42"/>
          <p:cNvSpPr txBox="1"/>
          <p:nvPr>
            <p:ph type="title"/>
          </p:nvPr>
        </p:nvSpPr>
        <p:spPr>
          <a:xfrm>
            <a:off x="531639" y="753228"/>
            <a:ext cx="689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ΠΡΙΝ ΤΗΝ ΕΝΑΡΞΗ </a:t>
            </a:r>
            <a:br>
              <a:rPr lang="el-GR"/>
            </a:br>
            <a:r>
              <a:rPr lang="el-GR"/>
              <a:t>ΠΡΑΚΤΙΚΗΣ ΑΣΚΗΣΗΣ</a:t>
            </a:r>
            <a:endParaRPr/>
          </a:p>
        </p:txBody>
      </p:sp>
      <p:sp>
        <p:nvSpPr>
          <p:cNvPr id="345" name="Google Shape;345;g28d2a0785c4_0_42"/>
          <p:cNvSpPr txBox="1"/>
          <p:nvPr>
            <p:ph idx="1" type="body"/>
          </p:nvPr>
        </p:nvSpPr>
        <p:spPr>
          <a:xfrm>
            <a:off x="135300" y="2148275"/>
            <a:ext cx="8873400" cy="45270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400"/>
              <a:buChar char="•"/>
            </a:pPr>
            <a:r>
              <a:rPr lang="el-GR"/>
              <a:t>1.	Κατάθεση </a:t>
            </a:r>
            <a:r>
              <a:rPr lang="el-GR" u="sng"/>
              <a:t>αίτησης συμμετοχής</a:t>
            </a:r>
            <a:r>
              <a:rPr lang="el-GR"/>
              <a:t> στην Πρακτική Άσκηση </a:t>
            </a:r>
            <a:r>
              <a:rPr lang="el-GR" u="sng"/>
              <a:t>μέσω ειδικής ηλεκτρονικής εφαρμογή</a:t>
            </a:r>
            <a:r>
              <a:rPr lang="el-GR"/>
              <a:t>ς του Γραφείου Πρακτικής Άσκησης, με επισυναπτόμενα τα απαραίτητα δικαιολογητικά και αποδίδεται μοναδικός κωδικός αριθμός.</a:t>
            </a:r>
            <a:endParaRPr/>
          </a:p>
          <a:p>
            <a:pPr indent="-228600" lvl="0" marL="228600" rtl="0" algn="l">
              <a:lnSpc>
                <a:spcPct val="90000"/>
              </a:lnSpc>
              <a:spcBef>
                <a:spcPts val="1000"/>
              </a:spcBef>
              <a:spcAft>
                <a:spcPts val="0"/>
              </a:spcAft>
              <a:buClr>
                <a:schemeClr val="lt1"/>
              </a:buClr>
              <a:buSzPts val="2400"/>
              <a:buChar char="•"/>
            </a:pPr>
            <a:r>
              <a:rPr lang="el-GR"/>
              <a:t>2.	</a:t>
            </a:r>
            <a:r>
              <a:rPr lang="el-GR" u="sng"/>
              <a:t>Έγκριση συμμετοχής </a:t>
            </a:r>
            <a:r>
              <a:rPr lang="el-GR"/>
              <a:t>από την Επιτροπή Π.Α. του Τμήματος (σύμφωνα με τα  εκάστοτε κριτήρια συμμετοχής στην Π.Α. των Τμημάτων)</a:t>
            </a:r>
            <a:endParaRPr/>
          </a:p>
          <a:p>
            <a:pPr indent="-190500" lvl="0" marL="228600" rtl="0" algn="l">
              <a:lnSpc>
                <a:spcPct val="90000"/>
              </a:lnSpc>
              <a:spcBef>
                <a:spcPts val="1000"/>
              </a:spcBef>
              <a:spcAft>
                <a:spcPts val="0"/>
              </a:spcAft>
              <a:buSzPts val="1800"/>
              <a:buChar char="•"/>
            </a:pPr>
            <a:r>
              <a:rPr lang="el-GR"/>
              <a:t>3. </a:t>
            </a:r>
            <a:r>
              <a:rPr lang="el-GR" u="sng"/>
              <a:t>Κατάρτιση Πίνακα Προσωρινών Αποτελεσμάτων</a:t>
            </a:r>
            <a:r>
              <a:rPr lang="el-GR"/>
              <a:t> για τους/τις επιλέξιμους/-ες φοιτητές/-τριες με τη σειρά κατάταξης καθώς και τους/τις τυχόν απορριφθέντες/-είσες.</a:t>
            </a:r>
            <a:endParaRPr/>
          </a:p>
        </p:txBody>
      </p:sp>
      <p:pic>
        <p:nvPicPr>
          <p:cNvPr id="346" name="Google Shape;346;g28d2a0785c4_0_42"/>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ΓΡΑΦΕΙΟ ΠΡΑΚΤΙΚΗΣ ΑΣΚΗΣΗΣ</a:t>
            </a:r>
            <a:endParaRPr/>
          </a:p>
        </p:txBody>
      </p:sp>
      <p:sp>
        <p:nvSpPr>
          <p:cNvPr id="227" name="Google Shape;227;p2"/>
          <p:cNvSpPr txBox="1"/>
          <p:nvPr>
            <p:ph idx="1" type="body"/>
          </p:nvPr>
        </p:nvSpPr>
        <p:spPr>
          <a:xfrm>
            <a:off x="533400" y="2336873"/>
            <a:ext cx="6887389" cy="359931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b="1" lang="el-GR" sz="2000"/>
              <a:t>H Πρακτική Άσκηση </a:t>
            </a:r>
            <a:r>
              <a:rPr lang="el-GR" sz="2000"/>
              <a:t>των φοιτητών/τριών του Χαροκοπείου Πανεπιστημίου αποτελεί μια σημαντική δραστηριότητα, η οποία </a:t>
            </a:r>
            <a:r>
              <a:rPr b="1" lang="el-GR" sz="2000"/>
              <a:t>ως στόχο </a:t>
            </a:r>
            <a:r>
              <a:rPr lang="el-GR" sz="2000"/>
              <a:t>έχει την επίτευξη αμφίδρομης ανάδρασης μεταξύ της Ανώτατης Εκπαίδευσης και του εργασιακού χώρου.</a:t>
            </a:r>
            <a:endParaRPr/>
          </a:p>
          <a:p>
            <a:pPr indent="0" lvl="0" marL="0" rtl="0" algn="l">
              <a:lnSpc>
                <a:spcPct val="90000"/>
              </a:lnSpc>
              <a:spcBef>
                <a:spcPts val="1000"/>
              </a:spcBef>
              <a:spcAft>
                <a:spcPts val="0"/>
              </a:spcAft>
              <a:buClr>
                <a:schemeClr val="lt1"/>
              </a:buClr>
              <a:buSzPts val="2000"/>
              <a:buNone/>
            </a:pPr>
            <a:r>
              <a:t/>
            </a:r>
            <a:endParaRPr sz="2000"/>
          </a:p>
          <a:p>
            <a:pPr indent="0" lvl="0" marL="0" rtl="0" algn="r">
              <a:lnSpc>
                <a:spcPct val="90000"/>
              </a:lnSpc>
              <a:spcBef>
                <a:spcPts val="1000"/>
              </a:spcBef>
              <a:spcAft>
                <a:spcPts val="0"/>
              </a:spcAft>
              <a:buClr>
                <a:schemeClr val="lt1"/>
              </a:buClr>
              <a:buSzPts val="2000"/>
              <a:buNone/>
            </a:pPr>
            <a:r>
              <a:rPr lang="el-GR" sz="2000"/>
              <a:t>Η συμμετοχή των φοιτητών στα Προγράμματα Πρακτικής Άσκησης του Χαροκοπείου Πανεπιστημίου εξασφαλίζει την ομαλή μετάβασή τους από το χώρο απόκτησης επιστημονικών γνώσεων και προετοιμασίας  στο χώρο της εργασίας τους, τη δημιουργική συνάντηση διαφορετικών κλάδων και την πρώτη τους γνωριμία με τους παραγωγικούς φορείς και την αγορά εργασίας.</a:t>
            </a:r>
            <a:endParaRPr/>
          </a:p>
        </p:txBody>
      </p:sp>
      <p:pic>
        <p:nvPicPr>
          <p:cNvPr id="228" name="Google Shape;228;p2"/>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30ab80a079c_0_8"/>
          <p:cNvSpPr txBox="1"/>
          <p:nvPr>
            <p:ph type="title"/>
          </p:nvPr>
        </p:nvSpPr>
        <p:spPr>
          <a:xfrm>
            <a:off x="531639" y="753228"/>
            <a:ext cx="689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ΠΡΙΝ ΤΗΝ ΕΝΑΡΞΗ </a:t>
            </a:r>
            <a:br>
              <a:rPr lang="el-GR"/>
            </a:br>
            <a:r>
              <a:rPr lang="el-GR"/>
              <a:t>ΠΡΑΚΤΙΚΗΣ ΑΣΚΗΣΗΣ</a:t>
            </a:r>
            <a:endParaRPr/>
          </a:p>
        </p:txBody>
      </p:sp>
      <p:sp>
        <p:nvSpPr>
          <p:cNvPr id="352" name="Google Shape;352;g30ab80a079c_0_8"/>
          <p:cNvSpPr txBox="1"/>
          <p:nvPr>
            <p:ph idx="1" type="body"/>
          </p:nvPr>
        </p:nvSpPr>
        <p:spPr>
          <a:xfrm>
            <a:off x="89900" y="1916275"/>
            <a:ext cx="8989500" cy="4048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t/>
            </a:r>
            <a:endParaRPr/>
          </a:p>
          <a:p>
            <a:pPr indent="-190500" lvl="0" marL="228600" rtl="0" algn="l">
              <a:lnSpc>
                <a:spcPct val="90000"/>
              </a:lnSpc>
              <a:spcBef>
                <a:spcPts val="1000"/>
              </a:spcBef>
              <a:spcAft>
                <a:spcPts val="0"/>
              </a:spcAft>
              <a:buSzPts val="1800"/>
              <a:buChar char="•"/>
            </a:pPr>
            <a:r>
              <a:rPr lang="el-GR"/>
              <a:t>4. </a:t>
            </a:r>
            <a:r>
              <a:rPr lang="el-GR" u="sng"/>
              <a:t>Περίοδος ενστάσεων</a:t>
            </a:r>
            <a:r>
              <a:rPr lang="el-GR"/>
              <a:t> (5 ημερολογιακές ημέρες).</a:t>
            </a:r>
            <a:endParaRPr/>
          </a:p>
          <a:p>
            <a:pPr indent="-190500" lvl="0" marL="228600" rtl="0" algn="l">
              <a:lnSpc>
                <a:spcPct val="90000"/>
              </a:lnSpc>
              <a:spcBef>
                <a:spcPts val="1000"/>
              </a:spcBef>
              <a:spcAft>
                <a:spcPts val="0"/>
              </a:spcAft>
              <a:buSzPts val="1800"/>
              <a:buChar char="•"/>
            </a:pPr>
            <a:r>
              <a:rPr lang="el-GR"/>
              <a:t>5. Κ</a:t>
            </a:r>
            <a:r>
              <a:rPr lang="el-GR" u="sng"/>
              <a:t>ατάρτιση Πίνακα Τελικών Αποτελεσμάτων</a:t>
            </a:r>
            <a:r>
              <a:rPr lang="el-GR"/>
              <a:t> για τους/τις επιλέξιμους/-ες φοιτητές/-τριες με τη σειρά κατάταξης καθώς και τους/τις τυχόν απορριφθέντες/-είσες.</a:t>
            </a:r>
            <a:endParaRPr/>
          </a:p>
          <a:p>
            <a:pPr indent="-228600" lvl="0" marL="228600" rtl="0" algn="l">
              <a:lnSpc>
                <a:spcPct val="90000"/>
              </a:lnSpc>
              <a:spcBef>
                <a:spcPts val="1000"/>
              </a:spcBef>
              <a:spcAft>
                <a:spcPts val="0"/>
              </a:spcAft>
              <a:buClr>
                <a:schemeClr val="lt1"/>
              </a:buClr>
              <a:buSzPts val="2400"/>
              <a:buChar char="•"/>
            </a:pPr>
            <a:r>
              <a:rPr lang="el-GR"/>
              <a:t>6.	</a:t>
            </a:r>
            <a:r>
              <a:rPr lang="el-GR" u="sng"/>
              <a:t>Επιλογή φορέα υλοποίησης της Π.Α.</a:t>
            </a:r>
            <a:r>
              <a:rPr lang="el-GR"/>
              <a:t> από λίστα φορέων που δίνεται από το Τμήμα (δήλωση σειράς προτίμησης φορέων μέσω Google Form)</a:t>
            </a:r>
            <a:endParaRPr/>
          </a:p>
        </p:txBody>
      </p:sp>
      <p:pic>
        <p:nvPicPr>
          <p:cNvPr id="353" name="Google Shape;353;g30ab80a079c_0_8"/>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5"/>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ΠΡΙΝ ΤΗΝ ΕΝΑΡΞΗ ΠΡΑΚΤΙΚΗΣ ΑΣΚΗΣΗΣ</a:t>
            </a:r>
            <a:endParaRPr/>
          </a:p>
        </p:txBody>
      </p:sp>
      <p:sp>
        <p:nvSpPr>
          <p:cNvPr id="359" name="Google Shape;359;p15"/>
          <p:cNvSpPr txBox="1"/>
          <p:nvPr>
            <p:ph idx="1" type="body"/>
          </p:nvPr>
        </p:nvSpPr>
        <p:spPr>
          <a:xfrm>
            <a:off x="0" y="2021150"/>
            <a:ext cx="9035700" cy="48369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400"/>
              <a:buChar char="•"/>
            </a:pPr>
            <a:r>
              <a:rPr lang="el-GR"/>
              <a:t>7. Κατάθεση δικαιολογητικών εντύπων στο Γραφείο Πρακτικής Άσκησης - </a:t>
            </a:r>
            <a:r>
              <a:rPr lang="el-GR" u="sng"/>
              <a:t>ΗΛΕΚΤΡΟΝΙΚΑ</a:t>
            </a:r>
            <a:endParaRPr/>
          </a:p>
          <a:p>
            <a:pPr indent="-101600" lvl="0" marL="228600" rtl="0" algn="l">
              <a:lnSpc>
                <a:spcPct val="90000"/>
              </a:lnSpc>
              <a:spcBef>
                <a:spcPts val="1000"/>
              </a:spcBef>
              <a:spcAft>
                <a:spcPts val="0"/>
              </a:spcAft>
              <a:buClr>
                <a:schemeClr val="lt1"/>
              </a:buClr>
              <a:buSzPts val="2000"/>
              <a:buNone/>
            </a:pPr>
            <a:r>
              <a:t/>
            </a:r>
            <a:endParaRPr sz="2000"/>
          </a:p>
          <a:p>
            <a:pPr indent="0" lvl="0" marL="0" rtl="0" algn="l">
              <a:lnSpc>
                <a:spcPct val="90000"/>
              </a:lnSpc>
              <a:spcBef>
                <a:spcPts val="1000"/>
              </a:spcBef>
              <a:spcAft>
                <a:spcPts val="0"/>
              </a:spcAft>
              <a:buClr>
                <a:schemeClr val="lt1"/>
              </a:buClr>
              <a:buSzPts val="2400"/>
              <a:buNone/>
            </a:pPr>
            <a:r>
              <a:rPr lang="el-GR"/>
              <a:t> 01_ΣΤΟΙΧΕΙΑ_ΦΟΙΤΗΤΗ_ΤΡΙΑΣ </a:t>
            </a:r>
            <a:endParaRPr/>
          </a:p>
          <a:p>
            <a:pPr indent="0" lvl="0" marL="0" rtl="0" algn="l">
              <a:lnSpc>
                <a:spcPct val="90000"/>
              </a:lnSpc>
              <a:spcBef>
                <a:spcPts val="1000"/>
              </a:spcBef>
              <a:spcAft>
                <a:spcPts val="0"/>
              </a:spcAft>
              <a:buClr>
                <a:schemeClr val="lt1"/>
              </a:buClr>
              <a:buSzPts val="2400"/>
              <a:buNone/>
            </a:pPr>
            <a:r>
              <a:rPr lang="el-GR"/>
              <a:t>( Google Form «Προσωπικά Στοιχεία Φοιτητή/τριας για ΠΑ»)</a:t>
            </a:r>
            <a:endParaRPr/>
          </a:p>
          <a:p>
            <a:pPr indent="0" lvl="0" marL="0" rtl="0" algn="l">
              <a:lnSpc>
                <a:spcPct val="90000"/>
              </a:lnSpc>
              <a:spcBef>
                <a:spcPts val="1000"/>
              </a:spcBef>
              <a:spcAft>
                <a:spcPts val="0"/>
              </a:spcAft>
              <a:buClr>
                <a:schemeClr val="lt1"/>
              </a:buClr>
              <a:buSzPts val="2400"/>
              <a:buNone/>
            </a:pPr>
            <a:r>
              <a:rPr lang="el-GR"/>
              <a:t> 02_ΥΠΕΥΘΥΝΗ ΔΗΛΩΣΗ_ΟΛΟΚΛΗΡΩΣΗ Π.Α.</a:t>
            </a:r>
            <a:endParaRPr/>
          </a:p>
          <a:p>
            <a:pPr indent="0" lvl="0" marL="0" rtl="0" algn="l">
              <a:lnSpc>
                <a:spcPct val="90000"/>
              </a:lnSpc>
              <a:spcBef>
                <a:spcPts val="1000"/>
              </a:spcBef>
              <a:spcAft>
                <a:spcPts val="0"/>
              </a:spcAft>
              <a:buClr>
                <a:schemeClr val="lt1"/>
              </a:buClr>
              <a:buSzPts val="2400"/>
              <a:buNone/>
            </a:pPr>
            <a:r>
              <a:rPr lang="el-GR"/>
              <a:t> ( υπογεγραμμένη μέσω gov.gr)</a:t>
            </a:r>
            <a:endParaRPr/>
          </a:p>
          <a:p>
            <a:pPr indent="0" lvl="0" marL="0" rtl="0" algn="l">
              <a:lnSpc>
                <a:spcPct val="90000"/>
              </a:lnSpc>
              <a:spcBef>
                <a:spcPts val="1000"/>
              </a:spcBef>
              <a:spcAft>
                <a:spcPts val="0"/>
              </a:spcAft>
              <a:buClr>
                <a:schemeClr val="lt1"/>
              </a:buClr>
              <a:buSzPts val="2400"/>
              <a:buNone/>
            </a:pPr>
            <a:r>
              <a:rPr lang="el-GR"/>
              <a:t> 03_ΔΕΛΤΙΟ ΕΙΣΟΔΟΥ ΠΡΑΚΤΙΚΗΣ ΑΣΚΗΣΗΣ (ΠΑ ΕΣΠΑ)</a:t>
            </a:r>
            <a:endParaRPr sz="2000"/>
          </a:p>
          <a:p>
            <a:pPr indent="0" lvl="0" marL="0" rtl="0" algn="l">
              <a:lnSpc>
                <a:spcPct val="90000"/>
              </a:lnSpc>
              <a:spcBef>
                <a:spcPts val="1000"/>
              </a:spcBef>
              <a:spcAft>
                <a:spcPts val="0"/>
              </a:spcAft>
              <a:buClr>
                <a:schemeClr val="lt1"/>
              </a:buClr>
              <a:buSzPts val="2400"/>
              <a:buNone/>
            </a:pPr>
            <a:r>
              <a:rPr b="1" lang="el-GR" u="sng">
                <a:solidFill>
                  <a:schemeClr val="hlink"/>
                </a:solidFill>
                <a:hlinkClick r:id="rId3"/>
              </a:rPr>
              <a:t>http://praktiki.hua.gr/info/documents/</a:t>
            </a:r>
            <a:r>
              <a:rPr b="1" lang="el-GR"/>
              <a:t> </a:t>
            </a:r>
            <a:endParaRPr/>
          </a:p>
        </p:txBody>
      </p:sp>
      <p:pic>
        <p:nvPicPr>
          <p:cNvPr id="360" name="Google Shape;360;p15"/>
          <p:cNvPicPr preferRelativeResize="0"/>
          <p:nvPr/>
        </p:nvPicPr>
        <p:blipFill rotWithShape="1">
          <a:blip r:embed="rId4">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g28d2a0785c4_0_18"/>
          <p:cNvPicPr preferRelativeResize="0"/>
          <p:nvPr/>
        </p:nvPicPr>
        <p:blipFill rotWithShape="1">
          <a:blip r:embed="rId3">
            <a:alphaModFix/>
          </a:blip>
          <a:srcRect b="4465" l="29182" r="30245" t="12540"/>
          <a:stretch/>
        </p:blipFill>
        <p:spPr>
          <a:xfrm>
            <a:off x="1572025" y="0"/>
            <a:ext cx="5893138" cy="67811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id="370" name="Google Shape;370;g28d2a0785c4_0_32"/>
          <p:cNvPicPr preferRelativeResize="0"/>
          <p:nvPr/>
        </p:nvPicPr>
        <p:blipFill rotWithShape="1">
          <a:blip r:embed="rId3">
            <a:alphaModFix/>
          </a:blip>
          <a:srcRect b="0" l="0" r="0" t="0"/>
          <a:stretch/>
        </p:blipFill>
        <p:spPr>
          <a:xfrm>
            <a:off x="1661913" y="152400"/>
            <a:ext cx="5820179" cy="65531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17"/>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ΠΡΙΝ ΤΗΝ ΕΝΑΡΞΗ ΠΡΑΚΤΙΚΗΣ ΑΣΚΗΣΗΣ</a:t>
            </a:r>
            <a:endParaRPr/>
          </a:p>
        </p:txBody>
      </p:sp>
      <p:sp>
        <p:nvSpPr>
          <p:cNvPr id="376" name="Google Shape;376;p17"/>
          <p:cNvSpPr txBox="1"/>
          <p:nvPr>
            <p:ph idx="1" type="body"/>
          </p:nvPr>
        </p:nvSpPr>
        <p:spPr>
          <a:xfrm>
            <a:off x="321875" y="2336875"/>
            <a:ext cx="8699400" cy="36279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400"/>
              <a:buChar char="•"/>
            </a:pPr>
            <a:r>
              <a:rPr lang="el-GR"/>
              <a:t>8.	Υπογραφή σύμβασης Πρακτικής Άσκησης</a:t>
            </a:r>
            <a:endParaRPr/>
          </a:p>
          <a:p>
            <a:pPr indent="-228600" lvl="0" marL="228600" rtl="0" algn="l">
              <a:lnSpc>
                <a:spcPct val="90000"/>
              </a:lnSpc>
              <a:spcBef>
                <a:spcPts val="1000"/>
              </a:spcBef>
              <a:spcAft>
                <a:spcPts val="0"/>
              </a:spcAft>
              <a:buClr>
                <a:schemeClr val="lt1"/>
              </a:buClr>
              <a:buSzPts val="2400"/>
              <a:buChar char="•"/>
            </a:pPr>
            <a:r>
              <a:rPr lang="el-GR"/>
              <a:t>9.	Εγγραφή στο «ΑΤΛΑΣ, Σύστημα Κεντρικής Υποστήριξης της Πρακτικής Άσκησης των Φοιτητών ΑΕΙ» του Υπουργείου Παιδείας και Θρησκευμάτων. Η διαδικασία είναι πολύ απλή και γίνεται μέσω της ιστοσελίδας  </a:t>
            </a:r>
            <a:r>
              <a:rPr lang="el-GR" sz="3100"/>
              <a:t>atlas.grnet.gr </a:t>
            </a:r>
            <a:endParaRPr sz="3100"/>
          </a:p>
          <a:p>
            <a:pPr indent="-228600" lvl="0" marL="228600" rtl="0" algn="l">
              <a:lnSpc>
                <a:spcPct val="90000"/>
              </a:lnSpc>
              <a:spcBef>
                <a:spcPts val="1000"/>
              </a:spcBef>
              <a:spcAft>
                <a:spcPts val="0"/>
              </a:spcAft>
              <a:buClr>
                <a:schemeClr val="lt1"/>
              </a:buClr>
              <a:buSzPts val="2400"/>
              <a:buChar char="•"/>
            </a:pPr>
            <a:r>
              <a:rPr lang="el-GR"/>
              <a:t>10. 	Υπενθύμιση στον/στην υπεύθυνο/η του φορέα για δήλωση έναρξης Πρακτικής Άσκησης στην </a:t>
            </a:r>
            <a:r>
              <a:rPr lang="el-GR" sz="2900"/>
              <a:t>ΕΡΓΑΝΗ</a:t>
            </a:r>
            <a:endParaRPr sz="2900"/>
          </a:p>
        </p:txBody>
      </p:sp>
      <p:pic>
        <p:nvPicPr>
          <p:cNvPr id="377" name="Google Shape;377;p17"/>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id="382" name="Google Shape;382;g28d2a0785c4_0_68"/>
          <p:cNvPicPr preferRelativeResize="0"/>
          <p:nvPr/>
        </p:nvPicPr>
        <p:blipFill rotWithShape="1">
          <a:blip r:embed="rId3">
            <a:alphaModFix/>
          </a:blip>
          <a:srcRect b="4061" l="28511" r="29694" t="10961"/>
          <a:stretch/>
        </p:blipFill>
        <p:spPr>
          <a:xfrm>
            <a:off x="1918238" y="0"/>
            <a:ext cx="5872238" cy="67155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18"/>
          <p:cNvSpPr txBox="1"/>
          <p:nvPr>
            <p:ph type="title"/>
          </p:nvPr>
        </p:nvSpPr>
        <p:spPr>
          <a:xfrm>
            <a:off x="531639" y="2869895"/>
            <a:ext cx="6889150" cy="109078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3600"/>
              <a:buFont typeface="Trebuchet MS"/>
              <a:buNone/>
            </a:pPr>
            <a:r>
              <a:rPr lang="el-GR"/>
              <a:t>ΚΑΤΑ ΤΗ ΔΙΑΡΚΕΙΑ ΥΛΟΠΟΙΗΣΗΣ ΠΡΑΚΤΙΚΗΣ ΑΣΚΗΣΗΣ</a:t>
            </a:r>
            <a:endParaRPr/>
          </a:p>
        </p:txBody>
      </p:sp>
      <p:pic>
        <p:nvPicPr>
          <p:cNvPr id="388" name="Google Shape;388;p18"/>
          <p:cNvPicPr preferRelativeResize="0"/>
          <p:nvPr/>
        </p:nvPicPr>
        <p:blipFill rotWithShape="1">
          <a:blip r:embed="rId3">
            <a:alphaModFix/>
          </a:blip>
          <a:srcRect b="0" l="0" r="0" t="0"/>
          <a:stretch/>
        </p:blipFill>
        <p:spPr>
          <a:xfrm>
            <a:off x="7831440" y="2593077"/>
            <a:ext cx="1339766" cy="136760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19"/>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ΚΑΤΑ ΤΗ ΔΙΑΡΚΕΙΑ ΥΛΟΠΟΙΗΣΗΣ ΠΡΑΚΤΙΚΗΣ ΑΣΚΗΣΗΣ</a:t>
            </a:r>
            <a:endParaRPr/>
          </a:p>
        </p:txBody>
      </p:sp>
      <p:sp>
        <p:nvSpPr>
          <p:cNvPr id="394" name="Google Shape;394;p19"/>
          <p:cNvSpPr txBox="1"/>
          <p:nvPr>
            <p:ph idx="1" type="body"/>
          </p:nvPr>
        </p:nvSpPr>
        <p:spPr>
          <a:xfrm>
            <a:off x="249375" y="2336875"/>
            <a:ext cx="8481900" cy="3599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lang="el-GR" sz="2600"/>
              <a:t>Φυσική παρουσία στον φορέα υλοποίησης Π.Α. μέχρι την συμπλήρωση των 02  μηνών που απαιτούνται για την επιτυχή ολοκλήρωση της Π.Α. </a:t>
            </a:r>
            <a:endParaRPr sz="2600"/>
          </a:p>
          <a:p>
            <a:pPr indent="0" lvl="0" marL="0" rtl="0" algn="l">
              <a:lnSpc>
                <a:spcPct val="90000"/>
              </a:lnSpc>
              <a:spcBef>
                <a:spcPts val="0"/>
              </a:spcBef>
              <a:spcAft>
                <a:spcPts val="0"/>
              </a:spcAft>
              <a:buSzPts val="1800"/>
              <a:buNone/>
            </a:pPr>
            <a:r>
              <a:t/>
            </a:r>
            <a:endParaRPr sz="2600"/>
          </a:p>
          <a:p>
            <a:pPr indent="0" lvl="0" marL="0" rtl="0" algn="l">
              <a:lnSpc>
                <a:spcPct val="90000"/>
              </a:lnSpc>
              <a:spcBef>
                <a:spcPts val="0"/>
              </a:spcBef>
              <a:spcAft>
                <a:spcPts val="0"/>
              </a:spcAft>
              <a:buSzPts val="1800"/>
              <a:buNone/>
            </a:pPr>
            <a:r>
              <a:rPr lang="el-GR" sz="2600"/>
              <a:t>Ενημέρωση του Γραφείου Πρακτικής Άσκησης στο τέλος κάθε μήνα για τον ακριβή αριθμό ημερών παρουσίας στον φορέα</a:t>
            </a:r>
            <a:endParaRPr b="1" sz="2600" u="sng"/>
          </a:p>
          <a:p>
            <a:pPr indent="-76200" lvl="0" marL="228600" rtl="0" algn="l">
              <a:lnSpc>
                <a:spcPct val="90000"/>
              </a:lnSpc>
              <a:spcBef>
                <a:spcPts val="1000"/>
              </a:spcBef>
              <a:spcAft>
                <a:spcPts val="0"/>
              </a:spcAft>
              <a:buClr>
                <a:schemeClr val="lt1"/>
              </a:buClr>
              <a:buSzPts val="2400"/>
              <a:buNone/>
            </a:pPr>
            <a:r>
              <a:t/>
            </a:r>
            <a:endParaRPr sz="2600"/>
          </a:p>
        </p:txBody>
      </p:sp>
      <p:pic>
        <p:nvPicPr>
          <p:cNvPr id="395" name="Google Shape;395;p19"/>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0"/>
          <p:cNvSpPr txBox="1"/>
          <p:nvPr>
            <p:ph type="title"/>
          </p:nvPr>
        </p:nvSpPr>
        <p:spPr>
          <a:xfrm>
            <a:off x="531639" y="2869895"/>
            <a:ext cx="6889150" cy="109078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3600"/>
              <a:buFont typeface="Trebuchet MS"/>
              <a:buNone/>
            </a:pPr>
            <a:r>
              <a:rPr lang="el-GR"/>
              <a:t>ΚΑΤΑ ΤΗΝ ΛΗΞΗ </a:t>
            </a:r>
            <a:br>
              <a:rPr lang="el-GR"/>
            </a:br>
            <a:r>
              <a:rPr lang="el-GR"/>
              <a:t>ΠΡΑΚΤΙΚΗΣ ΑΣΚΗΣΗΣ</a:t>
            </a:r>
            <a:endParaRPr/>
          </a:p>
        </p:txBody>
      </p:sp>
      <p:pic>
        <p:nvPicPr>
          <p:cNvPr id="401" name="Google Shape;401;p20"/>
          <p:cNvPicPr preferRelativeResize="0"/>
          <p:nvPr/>
        </p:nvPicPr>
        <p:blipFill rotWithShape="1">
          <a:blip r:embed="rId3">
            <a:alphaModFix/>
          </a:blip>
          <a:srcRect b="0" l="0" r="0" t="0"/>
          <a:stretch/>
        </p:blipFill>
        <p:spPr>
          <a:xfrm>
            <a:off x="7804234" y="2593077"/>
            <a:ext cx="1339766" cy="136760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21"/>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ΚΑΤΑ ΤΗΝ ΛΗΞΗ ΠΡΑΚΤΙΚΗΣ ΑΣΚΗΣΗΣ</a:t>
            </a:r>
            <a:endParaRPr/>
          </a:p>
        </p:txBody>
      </p:sp>
      <p:sp>
        <p:nvSpPr>
          <p:cNvPr id="407" name="Google Shape;407;p21"/>
          <p:cNvSpPr txBox="1"/>
          <p:nvPr>
            <p:ph idx="1" type="body"/>
          </p:nvPr>
        </p:nvSpPr>
        <p:spPr>
          <a:xfrm>
            <a:off x="533400" y="2336873"/>
            <a:ext cx="6887389" cy="359931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l-GR"/>
              <a:t> </a:t>
            </a:r>
            <a:endParaRPr/>
          </a:p>
        </p:txBody>
      </p:sp>
      <p:pic>
        <p:nvPicPr>
          <p:cNvPr id="408" name="Google Shape;408;p21"/>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
        <p:nvSpPr>
          <p:cNvPr id="409" name="Google Shape;409;p21"/>
          <p:cNvSpPr txBox="1"/>
          <p:nvPr/>
        </p:nvSpPr>
        <p:spPr>
          <a:xfrm>
            <a:off x="409618" y="2034596"/>
            <a:ext cx="8064600" cy="36255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FFFFFF"/>
              </a:buClr>
              <a:buSzPts val="1800"/>
              <a:buFont typeface="Arial"/>
              <a:buNone/>
            </a:pPr>
            <a:r>
              <a:rPr b="0" i="0" lang="el-GR" sz="2400" u="none" cap="none" strike="noStrike">
                <a:solidFill>
                  <a:srgbClr val="FFFFFF"/>
                </a:solidFill>
                <a:latin typeface="Trebuchet MS"/>
                <a:ea typeface="Trebuchet MS"/>
                <a:cs typeface="Trebuchet MS"/>
                <a:sym typeface="Trebuchet MS"/>
              </a:rPr>
              <a:t>Κατάθεση παραδοτέων στους/στις επόπτες/τριες καθηγητές/τριες (στο Τμήμα):</a:t>
            </a:r>
            <a:endParaRPr b="0" i="0" sz="2600" u="none" cap="none" strike="noStrike">
              <a:solidFill>
                <a:srgbClr val="FFFFFF"/>
              </a:solidFill>
              <a:latin typeface="Trebuchet MS"/>
              <a:ea typeface="Trebuchet MS"/>
              <a:cs typeface="Trebuchet MS"/>
              <a:sym typeface="Trebuchet MS"/>
            </a:endParaRPr>
          </a:p>
          <a:p>
            <a:pPr indent="0" lvl="0" marL="457200" marR="0" rtl="0" algn="l">
              <a:lnSpc>
                <a:spcPct val="90000"/>
              </a:lnSpc>
              <a:spcBef>
                <a:spcPts val="10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457200" marR="0" rtl="0" algn="l">
              <a:lnSpc>
                <a:spcPct val="90000"/>
              </a:lnSpc>
              <a:spcBef>
                <a:spcPts val="1000"/>
              </a:spcBef>
              <a:spcAft>
                <a:spcPts val="0"/>
              </a:spcAft>
              <a:buClr>
                <a:srgbClr val="FFFFFF"/>
              </a:buClr>
              <a:buSzPts val="1800"/>
              <a:buFont typeface="Arial"/>
              <a:buChar char="•"/>
            </a:pPr>
            <a:r>
              <a:rPr b="0" i="0" lang="el-GR" sz="2600" u="none" cap="none" strike="noStrike">
                <a:solidFill>
                  <a:srgbClr val="FFFFFF"/>
                </a:solidFill>
                <a:latin typeface="Trebuchet MS"/>
                <a:ea typeface="Trebuchet MS"/>
                <a:cs typeface="Trebuchet MS"/>
                <a:sym typeface="Trebuchet MS"/>
              </a:rPr>
              <a:t>1. Έκθεση πεπραγμένων από τον/την κάθε ασκούμενο/η φοιτητή/τρια.</a:t>
            </a:r>
            <a:endParaRPr b="0" i="0" sz="1400" u="none" cap="none" strike="noStrike">
              <a:solidFill>
                <a:srgbClr val="000000"/>
              </a:solidFill>
              <a:latin typeface="Arial"/>
              <a:ea typeface="Arial"/>
              <a:cs typeface="Arial"/>
              <a:sym typeface="Arial"/>
            </a:endParaRPr>
          </a:p>
          <a:p>
            <a:pPr indent="-342900" lvl="0" marL="457200" marR="0" rtl="0" algn="l">
              <a:lnSpc>
                <a:spcPct val="90000"/>
              </a:lnSpc>
              <a:spcBef>
                <a:spcPts val="1000"/>
              </a:spcBef>
              <a:spcAft>
                <a:spcPts val="0"/>
              </a:spcAft>
              <a:buClr>
                <a:srgbClr val="FFFFFF"/>
              </a:buClr>
              <a:buSzPts val="1800"/>
              <a:buFont typeface="Arial"/>
              <a:buChar char="•"/>
            </a:pPr>
            <a:r>
              <a:rPr b="0" i="0" lang="el-GR" sz="2600" u="none" cap="none" strike="noStrike">
                <a:solidFill>
                  <a:srgbClr val="FFFFFF"/>
                </a:solidFill>
                <a:latin typeface="Trebuchet MS"/>
                <a:ea typeface="Trebuchet MS"/>
                <a:cs typeface="Trebuchet MS"/>
                <a:sym typeface="Trebuchet MS"/>
              </a:rPr>
              <a:t>2. Ερωτηματολόγια αξιολόγησης της Πρακτικής Άσκησης.</a:t>
            </a:r>
            <a:endParaRPr b="0" i="0" sz="1400" u="none" cap="none" strike="noStrike">
              <a:solidFill>
                <a:srgbClr val="000000"/>
              </a:solidFill>
              <a:latin typeface="Arial"/>
              <a:ea typeface="Arial"/>
              <a:cs typeface="Arial"/>
              <a:sym typeface="Arial"/>
            </a:endParaRPr>
          </a:p>
          <a:p>
            <a:pPr indent="-342900" lvl="0" marL="457200" marR="0" rtl="0" algn="l">
              <a:lnSpc>
                <a:spcPct val="90000"/>
              </a:lnSpc>
              <a:spcBef>
                <a:spcPts val="1000"/>
              </a:spcBef>
              <a:spcAft>
                <a:spcPts val="0"/>
              </a:spcAft>
              <a:buClr>
                <a:srgbClr val="FFFFFF"/>
              </a:buClr>
              <a:buSzPts val="1800"/>
              <a:buFont typeface="Arial"/>
              <a:buChar char="•"/>
            </a:pPr>
            <a:r>
              <a:rPr b="0" i="0" lang="el-GR" sz="2600" u="none" cap="none" strike="noStrike">
                <a:solidFill>
                  <a:srgbClr val="FFFFFF"/>
                </a:solidFill>
                <a:latin typeface="Trebuchet MS"/>
                <a:ea typeface="Trebuchet MS"/>
                <a:cs typeface="Trebuchet MS"/>
                <a:sym typeface="Trebuchet MS"/>
              </a:rPr>
              <a:t>3. Βεβαίωση ολοκλήρωσης Πρακτικής Άσκησης (φωτοτυπία)</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ΓΡΑΦΕΙΟ ΠΡΑΚΤΙΚΗΣ ΑΣΚΗΣΗΣ</a:t>
            </a:r>
            <a:endParaRPr/>
          </a:p>
        </p:txBody>
      </p:sp>
      <p:sp>
        <p:nvSpPr>
          <p:cNvPr id="234" name="Google Shape;234;p3"/>
          <p:cNvSpPr txBox="1"/>
          <p:nvPr>
            <p:ph idx="1" type="body"/>
          </p:nvPr>
        </p:nvSpPr>
        <p:spPr>
          <a:xfrm>
            <a:off x="533400" y="2336873"/>
            <a:ext cx="6887389" cy="359931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l-GR" sz="2000"/>
              <a:t>Κατά το σχεδιασμό και την υλοποίηση προγραμμάτων Πρακτικής Άσκησης των φοιτητών/τριών στα Τμήματα του Χαροκοπείου Πανεπιστημίου υπάρχουν </a:t>
            </a:r>
            <a:r>
              <a:rPr lang="el-GR" sz="2000" u="sng"/>
              <a:t>οι </a:t>
            </a:r>
            <a:r>
              <a:rPr b="1" lang="el-GR" sz="2000" u="sng"/>
              <a:t>εξής βασικοί στόχοι:</a:t>
            </a:r>
            <a:endParaRPr/>
          </a:p>
          <a:p>
            <a:pPr indent="0" lvl="0" marL="0" rtl="0" algn="l">
              <a:lnSpc>
                <a:spcPct val="90000"/>
              </a:lnSpc>
              <a:spcBef>
                <a:spcPts val="1000"/>
              </a:spcBef>
              <a:spcAft>
                <a:spcPts val="0"/>
              </a:spcAft>
              <a:buClr>
                <a:schemeClr val="lt1"/>
              </a:buClr>
              <a:buSzPts val="2000"/>
              <a:buNone/>
            </a:pPr>
            <a:r>
              <a:rPr lang="el-GR" sz="2000"/>
              <a:t>•	η εξοικείωση των φοιτητών/τριών του εκάστοτε Τμήματος με το εργασιακό περιβάλλον και τις απαιτήσεις του επαγγελματικού χώρου, καθώς και με τις εργασιακές σχέσεις και το ύψος των απολαβών, όπως διαμορφώνονται στην ελληνική και ευρωπαϊκή πραγματικότητα με αποτέλεσμα την ευκολότερη ένταξη στο παραγωγικό σύστημα της χώρας.</a:t>
            </a:r>
            <a:endParaRPr/>
          </a:p>
          <a:p>
            <a:pPr indent="0" lvl="0" marL="0" rtl="0" algn="l">
              <a:lnSpc>
                <a:spcPct val="90000"/>
              </a:lnSpc>
              <a:spcBef>
                <a:spcPts val="1000"/>
              </a:spcBef>
              <a:spcAft>
                <a:spcPts val="0"/>
              </a:spcAft>
              <a:buClr>
                <a:schemeClr val="lt1"/>
              </a:buClr>
              <a:buSzPts val="2000"/>
              <a:buNone/>
            </a:pPr>
            <a:r>
              <a:rPr lang="el-GR" sz="2000"/>
              <a:t>•	η ανάδειξη των δεξιοτήτων των ασκουμένων και η ανάπτυξη επαγγελματικής συνείδησης.</a:t>
            </a:r>
            <a:endParaRPr/>
          </a:p>
          <a:p>
            <a:pPr indent="0" lvl="0" marL="0" rtl="0" algn="l">
              <a:lnSpc>
                <a:spcPct val="90000"/>
              </a:lnSpc>
              <a:spcBef>
                <a:spcPts val="1000"/>
              </a:spcBef>
              <a:spcAft>
                <a:spcPts val="0"/>
              </a:spcAft>
              <a:buClr>
                <a:schemeClr val="lt1"/>
              </a:buClr>
              <a:buSzPts val="1900"/>
              <a:buNone/>
            </a:pPr>
            <a:r>
              <a:t/>
            </a:r>
            <a:endParaRPr sz="1900"/>
          </a:p>
        </p:txBody>
      </p:sp>
      <p:pic>
        <p:nvPicPr>
          <p:cNvPr id="235" name="Google Shape;235;p3"/>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22"/>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ΚΑΤΑ ΤΗΝ ΛΗΞΗ ΠΡΑΚΤΙΚΗΣ ΑΣΚΗΣΗΣ</a:t>
            </a:r>
            <a:endParaRPr/>
          </a:p>
        </p:txBody>
      </p:sp>
      <p:sp>
        <p:nvSpPr>
          <p:cNvPr id="415" name="Google Shape;415;p22"/>
          <p:cNvSpPr txBox="1"/>
          <p:nvPr>
            <p:ph idx="1" type="body"/>
          </p:nvPr>
        </p:nvSpPr>
        <p:spPr>
          <a:xfrm>
            <a:off x="345450" y="2119400"/>
            <a:ext cx="8453100" cy="42606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lt1"/>
              </a:buClr>
              <a:buSzPts val="2600"/>
              <a:buNone/>
            </a:pPr>
            <a:r>
              <a:rPr lang="el-GR" sz="2600" u="sng"/>
              <a:t>2. Κατάθεση στο email του Γραφείου Πρακτικής Άσκησης ΗΛΕΚΤΡΟΝΙΚΑ και σε έντυπη μορφή:</a:t>
            </a:r>
            <a:endParaRPr/>
          </a:p>
          <a:p>
            <a:pPr indent="0" lvl="0" marL="0" rtl="0" algn="l">
              <a:lnSpc>
                <a:spcPct val="90000"/>
              </a:lnSpc>
              <a:spcBef>
                <a:spcPts val="1000"/>
              </a:spcBef>
              <a:spcAft>
                <a:spcPts val="0"/>
              </a:spcAft>
              <a:buClr>
                <a:schemeClr val="lt1"/>
              </a:buClr>
              <a:buSzPts val="2400"/>
              <a:buNone/>
            </a:pPr>
            <a:r>
              <a:t/>
            </a:r>
            <a:endParaRPr/>
          </a:p>
          <a:p>
            <a:pPr indent="-393700" lvl="0" marL="457200" rtl="0" algn="l">
              <a:lnSpc>
                <a:spcPct val="90000"/>
              </a:lnSpc>
              <a:spcBef>
                <a:spcPts val="1000"/>
              </a:spcBef>
              <a:spcAft>
                <a:spcPts val="0"/>
              </a:spcAft>
              <a:buSzPts val="2600"/>
              <a:buAutoNum type="arabicPeriod"/>
            </a:pPr>
            <a:r>
              <a:rPr lang="el-GR" sz="2600"/>
              <a:t>Έντυπο λήξης Π.Α. απο την ΕΡΓΑΝΗ</a:t>
            </a:r>
            <a:endParaRPr sz="2600"/>
          </a:p>
          <a:p>
            <a:pPr indent="0" lvl="0" marL="457200" rtl="0" algn="l">
              <a:lnSpc>
                <a:spcPct val="90000"/>
              </a:lnSpc>
              <a:spcBef>
                <a:spcPts val="1000"/>
              </a:spcBef>
              <a:spcAft>
                <a:spcPts val="0"/>
              </a:spcAft>
              <a:buSzPts val="1800"/>
              <a:buNone/>
            </a:pPr>
            <a:r>
              <a:t/>
            </a:r>
            <a:endParaRPr sz="2600"/>
          </a:p>
          <a:p>
            <a:pPr indent="0" lvl="0" marL="457200" rtl="0" algn="l">
              <a:lnSpc>
                <a:spcPct val="90000"/>
              </a:lnSpc>
              <a:spcBef>
                <a:spcPts val="1000"/>
              </a:spcBef>
              <a:spcAft>
                <a:spcPts val="0"/>
              </a:spcAft>
              <a:buSzPts val="1800"/>
              <a:buNone/>
            </a:pPr>
            <a:r>
              <a:rPr lang="el-GR" sz="2600"/>
              <a:t>2. Βεβαίωση ολοκλήρωσης Πρακτικής Άσκησης (πρωτότυπο)</a:t>
            </a:r>
            <a:endParaRPr sz="2600"/>
          </a:p>
          <a:p>
            <a:pPr indent="-75882" lvl="0" marL="228600" rtl="0" algn="l">
              <a:lnSpc>
                <a:spcPct val="90000"/>
              </a:lnSpc>
              <a:spcBef>
                <a:spcPts val="1000"/>
              </a:spcBef>
              <a:spcAft>
                <a:spcPts val="0"/>
              </a:spcAft>
              <a:buClr>
                <a:schemeClr val="lt1"/>
              </a:buClr>
              <a:buSzPts val="2600"/>
              <a:buNone/>
            </a:pPr>
            <a:r>
              <a:t/>
            </a:r>
            <a:endParaRPr sz="2600"/>
          </a:p>
          <a:p>
            <a:pPr indent="0" lvl="0" marL="457200" rtl="0" algn="l">
              <a:lnSpc>
                <a:spcPct val="90000"/>
              </a:lnSpc>
              <a:spcBef>
                <a:spcPts val="1000"/>
              </a:spcBef>
              <a:spcAft>
                <a:spcPts val="0"/>
              </a:spcAft>
              <a:buSzPts val="1800"/>
              <a:buNone/>
            </a:pPr>
            <a:r>
              <a:rPr lang="el-GR" sz="2600"/>
              <a:t>3. 05_ΔΕΛΤΙΟ_ΕΞΟΔΟΥ_ΠΡΑΚΤΙΚΗΣ_ΑΣΚΗΣΗΣ (ΠΑ ΕΣΠΑ)</a:t>
            </a:r>
            <a:endParaRPr/>
          </a:p>
          <a:p>
            <a:pPr indent="0" lvl="0" marL="0" rtl="0" algn="l">
              <a:lnSpc>
                <a:spcPct val="90000"/>
              </a:lnSpc>
              <a:spcBef>
                <a:spcPts val="1000"/>
              </a:spcBef>
              <a:spcAft>
                <a:spcPts val="0"/>
              </a:spcAft>
              <a:buClr>
                <a:schemeClr val="lt1"/>
              </a:buClr>
              <a:buSzPts val="2600"/>
              <a:buNone/>
            </a:pPr>
            <a:r>
              <a:rPr b="1" lang="el-GR" sz="2600"/>
              <a:t>   (</a:t>
            </a:r>
            <a:r>
              <a:rPr b="1" lang="el-GR" sz="2600" u="sng">
                <a:solidFill>
                  <a:schemeClr val="hlink"/>
                </a:solidFill>
                <a:hlinkClick r:id="rId3"/>
              </a:rPr>
              <a:t>http://praktiki.hua.gr/info/documents/</a:t>
            </a:r>
            <a:r>
              <a:rPr b="1" lang="el-GR" sz="2600"/>
              <a:t>) </a:t>
            </a:r>
            <a:endParaRPr/>
          </a:p>
        </p:txBody>
      </p:sp>
      <p:pic>
        <p:nvPicPr>
          <p:cNvPr id="416" name="Google Shape;416;p22"/>
          <p:cNvPicPr preferRelativeResize="0"/>
          <p:nvPr/>
        </p:nvPicPr>
        <p:blipFill rotWithShape="1">
          <a:blip r:embed="rId4">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id="421" name="Google Shape;421;g28d2a0785c4_0_57"/>
          <p:cNvPicPr preferRelativeResize="0"/>
          <p:nvPr/>
        </p:nvPicPr>
        <p:blipFill rotWithShape="1">
          <a:blip r:embed="rId3">
            <a:alphaModFix/>
          </a:blip>
          <a:srcRect b="0" l="0" r="0" t="0"/>
          <a:stretch/>
        </p:blipFill>
        <p:spPr>
          <a:xfrm>
            <a:off x="2179013" y="38513"/>
            <a:ext cx="4785975" cy="6780975"/>
          </a:xfrm>
          <a:prstGeom prst="rect">
            <a:avLst/>
          </a:prstGeom>
          <a:noFill/>
          <a:ln>
            <a:noFill/>
          </a:ln>
        </p:spPr>
      </p:pic>
      <p:pic>
        <p:nvPicPr>
          <p:cNvPr id="422" name="Google Shape;422;g28d2a0785c4_0_57"/>
          <p:cNvPicPr preferRelativeResize="0"/>
          <p:nvPr/>
        </p:nvPicPr>
        <p:blipFill rotWithShape="1">
          <a:blip r:embed="rId4">
            <a:alphaModFix/>
          </a:blip>
          <a:srcRect b="0" l="0" r="0" t="0"/>
          <a:stretch/>
        </p:blipFill>
        <p:spPr>
          <a:xfrm>
            <a:off x="106875" y="1088763"/>
            <a:ext cx="9144000" cy="6762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pic>
        <p:nvPicPr>
          <p:cNvPr id="427" name="Google Shape;427;p23"/>
          <p:cNvPicPr preferRelativeResize="0"/>
          <p:nvPr/>
        </p:nvPicPr>
        <p:blipFill rotWithShape="1">
          <a:blip r:embed="rId3">
            <a:alphaModFix/>
          </a:blip>
          <a:srcRect b="0" l="0" r="0" t="0"/>
          <a:stretch/>
        </p:blipFill>
        <p:spPr>
          <a:xfrm>
            <a:off x="1473765" y="48050"/>
            <a:ext cx="6196485" cy="67618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pic>
        <p:nvPicPr>
          <p:cNvPr id="432" name="Google Shape;432;g28d2a0785c4_0_48"/>
          <p:cNvPicPr preferRelativeResize="0"/>
          <p:nvPr/>
        </p:nvPicPr>
        <p:blipFill rotWithShape="1">
          <a:blip r:embed="rId3">
            <a:alphaModFix/>
          </a:blip>
          <a:srcRect b="0" l="0" r="0" t="0"/>
          <a:stretch/>
        </p:blipFill>
        <p:spPr>
          <a:xfrm>
            <a:off x="2347525" y="202250"/>
            <a:ext cx="4448961" cy="6553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g336f02ad75f_0_0"/>
          <p:cNvSpPr txBox="1"/>
          <p:nvPr>
            <p:ph type="title"/>
          </p:nvPr>
        </p:nvSpPr>
        <p:spPr>
          <a:xfrm>
            <a:off x="531639" y="753228"/>
            <a:ext cx="689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ΓΡΑΦΕΙΟ ΠΡΑΚΤΙΚΗΣ ΑΣΚΗΣΗΣ</a:t>
            </a:r>
            <a:endParaRPr/>
          </a:p>
        </p:txBody>
      </p:sp>
      <p:sp>
        <p:nvSpPr>
          <p:cNvPr id="438" name="Google Shape;438;g336f02ad75f_0_0"/>
          <p:cNvSpPr txBox="1"/>
          <p:nvPr>
            <p:ph idx="1" type="body"/>
          </p:nvPr>
        </p:nvSpPr>
        <p:spPr>
          <a:xfrm>
            <a:off x="89900" y="2021150"/>
            <a:ext cx="8844300" cy="4648200"/>
          </a:xfrm>
          <a:prstGeom prst="rect">
            <a:avLst/>
          </a:prstGeom>
          <a:noFill/>
          <a:ln>
            <a:noFill/>
          </a:ln>
        </p:spPr>
        <p:txBody>
          <a:bodyPr anchorCtr="0" anchor="t" bIns="45700" lIns="91425" spcFirstLastPara="1" rIns="91425" wrap="square" tIns="45700">
            <a:normAutofit fontScale="55000"/>
          </a:bodyPr>
          <a:lstStyle/>
          <a:p>
            <a:pPr indent="0" lvl="0" marL="0" rtl="0" algn="l">
              <a:lnSpc>
                <a:spcPct val="90000"/>
              </a:lnSpc>
              <a:spcBef>
                <a:spcPts val="0"/>
              </a:spcBef>
              <a:spcAft>
                <a:spcPts val="0"/>
              </a:spcAft>
              <a:buClr>
                <a:schemeClr val="lt1"/>
              </a:buClr>
              <a:buSzPct val="100000"/>
              <a:buNone/>
            </a:pPr>
            <a:r>
              <a:rPr lang="el-GR" sz="5100"/>
              <a:t>Κτήριο Εξυπηρέτησης Φοιτητών/τριών - Γραφείο 2 </a:t>
            </a:r>
            <a:endParaRPr/>
          </a:p>
          <a:p>
            <a:pPr indent="0" lvl="0" marL="0" rtl="0" algn="l">
              <a:lnSpc>
                <a:spcPct val="90000"/>
              </a:lnSpc>
              <a:spcBef>
                <a:spcPts val="1000"/>
              </a:spcBef>
              <a:spcAft>
                <a:spcPts val="0"/>
              </a:spcAft>
              <a:buClr>
                <a:schemeClr val="lt1"/>
              </a:buClr>
              <a:buSzPct val="100000"/>
              <a:buNone/>
            </a:pPr>
            <a:r>
              <a:t/>
            </a:r>
            <a:endParaRPr sz="5100"/>
          </a:p>
          <a:p>
            <a:pPr indent="0" lvl="0" marL="0" rtl="0" algn="l">
              <a:lnSpc>
                <a:spcPct val="90000"/>
              </a:lnSpc>
              <a:spcBef>
                <a:spcPts val="1000"/>
              </a:spcBef>
              <a:spcAft>
                <a:spcPts val="0"/>
              </a:spcAft>
              <a:buClr>
                <a:schemeClr val="lt1"/>
              </a:buClr>
              <a:buSzPct val="100000"/>
              <a:buNone/>
            </a:pPr>
            <a:r>
              <a:rPr lang="el-GR" sz="5100"/>
              <a:t>Ευγένιος Ζακυνθινός                 Τηλ. 210 9549223</a:t>
            </a:r>
            <a:endParaRPr/>
          </a:p>
          <a:p>
            <a:pPr indent="0" lvl="0" marL="0" rtl="0" algn="l">
              <a:lnSpc>
                <a:spcPct val="90000"/>
              </a:lnSpc>
              <a:spcBef>
                <a:spcPts val="1000"/>
              </a:spcBef>
              <a:spcAft>
                <a:spcPts val="0"/>
              </a:spcAft>
              <a:buClr>
                <a:schemeClr val="lt1"/>
              </a:buClr>
              <a:buSzPct val="100000"/>
              <a:buNone/>
            </a:pPr>
            <a:r>
              <a:t/>
            </a:r>
            <a:endParaRPr/>
          </a:p>
          <a:p>
            <a:pPr indent="0" lvl="0" marL="0" rtl="0" algn="l">
              <a:lnSpc>
                <a:spcPct val="90000"/>
              </a:lnSpc>
              <a:spcBef>
                <a:spcPts val="1000"/>
              </a:spcBef>
              <a:spcAft>
                <a:spcPts val="0"/>
              </a:spcAft>
              <a:buClr>
                <a:schemeClr val="lt1"/>
              </a:buClr>
              <a:buSzPct val="100000"/>
              <a:buNone/>
            </a:pPr>
            <a:r>
              <a:rPr lang="el-GR" sz="5100"/>
              <a:t>	Email: </a:t>
            </a:r>
            <a:r>
              <a:rPr b="1" lang="el-GR" sz="5100" u="sng">
                <a:solidFill>
                  <a:schemeClr val="hlink"/>
                </a:solidFill>
                <a:hlinkClick r:id="rId3"/>
              </a:rPr>
              <a:t>intern@hua.gr</a:t>
            </a:r>
            <a:endParaRPr b="1" sz="5100" u="sng"/>
          </a:p>
          <a:p>
            <a:pPr indent="0" lvl="0" marL="0" rtl="0" algn="l">
              <a:lnSpc>
                <a:spcPct val="90000"/>
              </a:lnSpc>
              <a:spcBef>
                <a:spcPts val="1000"/>
              </a:spcBef>
              <a:spcAft>
                <a:spcPts val="0"/>
              </a:spcAft>
              <a:buClr>
                <a:schemeClr val="lt1"/>
              </a:buClr>
              <a:buSzPct val="100000"/>
              <a:buNone/>
            </a:pPr>
            <a:r>
              <a:t/>
            </a:r>
            <a:endParaRPr sz="5100"/>
          </a:p>
          <a:p>
            <a:pPr indent="0" lvl="0" marL="0" rtl="0" algn="l">
              <a:lnSpc>
                <a:spcPct val="90000"/>
              </a:lnSpc>
              <a:spcBef>
                <a:spcPts val="1000"/>
              </a:spcBef>
              <a:spcAft>
                <a:spcPts val="0"/>
              </a:spcAft>
              <a:buClr>
                <a:schemeClr val="lt1"/>
              </a:buClr>
              <a:buSzPct val="100000"/>
              <a:buNone/>
            </a:pPr>
            <a:r>
              <a:rPr lang="el-GR" sz="5100"/>
              <a:t>Site Γραφείου Π.Α. </a:t>
            </a:r>
            <a:r>
              <a:rPr lang="el-GR" sz="5100" u="sng"/>
              <a:t>http://praktiki.hua.gr/</a:t>
            </a:r>
            <a:endParaRPr sz="5100" u="sng"/>
          </a:p>
          <a:p>
            <a:pPr indent="0" lvl="0" marL="0" rtl="0" algn="l">
              <a:lnSpc>
                <a:spcPct val="90000"/>
              </a:lnSpc>
              <a:spcBef>
                <a:spcPts val="1000"/>
              </a:spcBef>
              <a:spcAft>
                <a:spcPts val="0"/>
              </a:spcAft>
              <a:buClr>
                <a:schemeClr val="lt1"/>
              </a:buClr>
              <a:buSzPct val="100000"/>
              <a:buNone/>
            </a:pPr>
            <a:r>
              <a:rPr i="1" lang="el-GR" sz="5100" u="sng"/>
              <a:t>Κεντρική ιστοσελίδα ΧΠ</a:t>
            </a:r>
            <a:r>
              <a:rPr i="1" lang="el-GR" sz="5100"/>
              <a:t> (www.hua.gr) &gt; </a:t>
            </a:r>
            <a:r>
              <a:rPr i="1" lang="el-GR" sz="5100" u="sng"/>
              <a:t>Υπηρεσίες</a:t>
            </a:r>
            <a:r>
              <a:rPr i="1" lang="el-GR" sz="5100"/>
              <a:t> &gt;</a:t>
            </a:r>
            <a:endParaRPr i="1" sz="5100"/>
          </a:p>
          <a:p>
            <a:pPr indent="0" lvl="0" marL="0" rtl="0" algn="l">
              <a:lnSpc>
                <a:spcPct val="90000"/>
              </a:lnSpc>
              <a:spcBef>
                <a:spcPts val="1000"/>
              </a:spcBef>
              <a:spcAft>
                <a:spcPts val="0"/>
              </a:spcAft>
              <a:buClr>
                <a:schemeClr val="lt1"/>
              </a:buClr>
              <a:buSzPct val="100000"/>
              <a:buNone/>
            </a:pPr>
            <a:r>
              <a:rPr i="1" lang="el-GR" sz="5100"/>
              <a:t>Φοιτητική Κοινότητα &gt; </a:t>
            </a:r>
            <a:r>
              <a:rPr i="1" lang="el-GR" sz="5100" u="sng"/>
              <a:t>Γραφείο Πρακτικής Άσκησης </a:t>
            </a:r>
            <a:endParaRPr/>
          </a:p>
        </p:txBody>
      </p:sp>
      <p:pic>
        <p:nvPicPr>
          <p:cNvPr id="439" name="Google Shape;439;g336f02ad75f_0_0"/>
          <p:cNvPicPr preferRelativeResize="0"/>
          <p:nvPr/>
        </p:nvPicPr>
        <p:blipFill rotWithShape="1">
          <a:blip r:embed="rId4">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g28d2a0785c4_0_0"/>
          <p:cNvSpPr txBox="1"/>
          <p:nvPr>
            <p:ph type="title"/>
          </p:nvPr>
        </p:nvSpPr>
        <p:spPr>
          <a:xfrm>
            <a:off x="109139" y="438803"/>
            <a:ext cx="689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u="sng"/>
              <a:t>http://praktiki.hua.gr</a:t>
            </a:r>
            <a:endParaRPr/>
          </a:p>
        </p:txBody>
      </p:sp>
      <p:pic>
        <p:nvPicPr>
          <p:cNvPr id="445" name="Google Shape;445;g28d2a0785c4_0_0"/>
          <p:cNvPicPr preferRelativeResize="0"/>
          <p:nvPr/>
        </p:nvPicPr>
        <p:blipFill rotWithShape="1">
          <a:blip r:embed="rId3">
            <a:alphaModFix/>
          </a:blip>
          <a:srcRect b="3679" l="7798" r="991" t="8218"/>
          <a:stretch/>
        </p:blipFill>
        <p:spPr>
          <a:xfrm>
            <a:off x="530675" y="1519700"/>
            <a:ext cx="7726786" cy="50631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27"/>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2000"/>
              <a:buFont typeface="Trebuchet MS"/>
              <a:buNone/>
            </a:pPr>
            <a:r>
              <a:rPr lang="el-GR" sz="2000">
                <a:solidFill>
                  <a:srgbClr val="FFFFFF"/>
                </a:solidFill>
              </a:rPr>
              <a:t>Οι υπηρεσίες του Γραφείου Πρακτικής Άσκησης λειτουργούν για την εξυπηρέτησής σας με τους παρακάτω τρόπους</a:t>
            </a:r>
            <a:endParaRPr/>
          </a:p>
        </p:txBody>
      </p:sp>
      <p:sp>
        <p:nvSpPr>
          <p:cNvPr id="451" name="Google Shape;451;p27"/>
          <p:cNvSpPr txBox="1"/>
          <p:nvPr>
            <p:ph idx="1" type="body"/>
          </p:nvPr>
        </p:nvSpPr>
        <p:spPr>
          <a:xfrm>
            <a:off x="-100" y="2098675"/>
            <a:ext cx="9144000" cy="465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None/>
            </a:pPr>
            <a:r>
              <a:rPr lang="el-GR">
                <a:solidFill>
                  <a:srgbClr val="FFFFFF"/>
                </a:solidFill>
              </a:rPr>
              <a:t>1. Σε καθημερινή βάση, ηλεκτρονικά μέσω email  στέλνοντας μήνυμα στο</a:t>
            </a:r>
            <a:r>
              <a:rPr b="1" lang="el-GR" sz="3400">
                <a:solidFill>
                  <a:srgbClr val="FFFFFF"/>
                </a:solidFill>
              </a:rPr>
              <a:t> </a:t>
            </a:r>
            <a:r>
              <a:rPr b="1" lang="el-GR" sz="3400" u="sng">
                <a:solidFill>
                  <a:schemeClr val="hlink"/>
                </a:solidFill>
                <a:hlinkClick r:id="rId3"/>
              </a:rPr>
              <a:t>intern@hua.gr</a:t>
            </a:r>
            <a:endParaRPr b="1" sz="3400">
              <a:solidFill>
                <a:srgbClr val="FFFFFF"/>
              </a:solidFill>
            </a:endParaRPr>
          </a:p>
          <a:p>
            <a:pPr indent="0" lvl="0" marL="0" rtl="0" algn="l">
              <a:lnSpc>
                <a:spcPct val="90000"/>
              </a:lnSpc>
              <a:spcBef>
                <a:spcPts val="0"/>
              </a:spcBef>
              <a:spcAft>
                <a:spcPts val="0"/>
              </a:spcAft>
              <a:buClr>
                <a:schemeClr val="dk1"/>
              </a:buClr>
              <a:buSzPts val="1100"/>
              <a:buFont typeface="Arial"/>
              <a:buNone/>
            </a:pPr>
            <a:r>
              <a:t/>
            </a:r>
            <a:endParaRPr>
              <a:solidFill>
                <a:srgbClr val="FFFFFF"/>
              </a:solidFill>
            </a:endParaRPr>
          </a:p>
          <a:p>
            <a:pPr indent="0" lvl="0" marL="0" rtl="0" algn="l">
              <a:lnSpc>
                <a:spcPct val="90000"/>
              </a:lnSpc>
              <a:spcBef>
                <a:spcPts val="1000"/>
              </a:spcBef>
              <a:spcAft>
                <a:spcPts val="0"/>
              </a:spcAft>
              <a:buClr>
                <a:schemeClr val="dk1"/>
              </a:buClr>
              <a:buSzPts val="1100"/>
              <a:buFont typeface="Arial"/>
              <a:buNone/>
            </a:pPr>
            <a:r>
              <a:rPr lang="el-GR"/>
              <a:t>2.Τηλεφωνικά Δευτέρα με Παρασκευή</a:t>
            </a:r>
            <a:endParaRPr/>
          </a:p>
          <a:p>
            <a:pPr indent="0" lvl="0" marL="0" rtl="0" algn="l">
              <a:lnSpc>
                <a:spcPct val="90000"/>
              </a:lnSpc>
              <a:spcBef>
                <a:spcPts val="1000"/>
              </a:spcBef>
              <a:spcAft>
                <a:spcPts val="0"/>
              </a:spcAft>
              <a:buClr>
                <a:schemeClr val="dk1"/>
              </a:buClr>
              <a:buSzPts val="1100"/>
              <a:buFont typeface="Arial"/>
              <a:buNone/>
            </a:pPr>
            <a:r>
              <a:rPr lang="el-GR"/>
              <a:t>ώρες 11:00-15:00 καλώντας στα 210 9549223.</a:t>
            </a:r>
            <a:endParaRPr/>
          </a:p>
          <a:p>
            <a:pPr indent="0" lvl="0" marL="0" rtl="0" algn="l">
              <a:lnSpc>
                <a:spcPct val="90000"/>
              </a:lnSpc>
              <a:spcBef>
                <a:spcPts val="1000"/>
              </a:spcBef>
              <a:spcAft>
                <a:spcPts val="0"/>
              </a:spcAft>
              <a:buClr>
                <a:schemeClr val="dk1"/>
              </a:buClr>
              <a:buSzPts val="1100"/>
              <a:buFont typeface="Arial"/>
              <a:buNone/>
            </a:pPr>
            <a:r>
              <a:t/>
            </a:r>
            <a:endParaRPr/>
          </a:p>
          <a:p>
            <a:pPr indent="0" lvl="0" marL="0" rtl="0" algn="l">
              <a:lnSpc>
                <a:spcPct val="90000"/>
              </a:lnSpc>
              <a:spcBef>
                <a:spcPts val="1000"/>
              </a:spcBef>
              <a:spcAft>
                <a:spcPts val="0"/>
              </a:spcAft>
              <a:buClr>
                <a:schemeClr val="dk1"/>
              </a:buClr>
              <a:buSzPts val="1100"/>
              <a:buFont typeface="Arial"/>
              <a:buNone/>
            </a:pPr>
            <a:r>
              <a:rPr lang="el-GR"/>
              <a:t>3. Με φυσική παρουσία στο Γραφείο Π.Α. τις ημέρες </a:t>
            </a:r>
            <a:endParaRPr/>
          </a:p>
          <a:p>
            <a:pPr indent="0" lvl="0" marL="0" rtl="0" algn="l">
              <a:lnSpc>
                <a:spcPct val="90000"/>
              </a:lnSpc>
              <a:spcBef>
                <a:spcPts val="1000"/>
              </a:spcBef>
              <a:spcAft>
                <a:spcPts val="0"/>
              </a:spcAft>
              <a:buClr>
                <a:schemeClr val="dk1"/>
              </a:buClr>
              <a:buSzPts val="1100"/>
              <a:buFont typeface="Arial"/>
              <a:buNone/>
            </a:pPr>
            <a:r>
              <a:rPr lang="el-GR"/>
              <a:t>Τρίτη: ώρες 11:00-14:00</a:t>
            </a:r>
            <a:endParaRPr/>
          </a:p>
          <a:p>
            <a:pPr indent="0" lvl="0" marL="0" rtl="0" algn="l">
              <a:lnSpc>
                <a:spcPct val="90000"/>
              </a:lnSpc>
              <a:spcBef>
                <a:spcPts val="1000"/>
              </a:spcBef>
              <a:spcAft>
                <a:spcPts val="0"/>
              </a:spcAft>
              <a:buClr>
                <a:schemeClr val="dk1"/>
              </a:buClr>
              <a:buSzPts val="1100"/>
              <a:buFont typeface="Arial"/>
              <a:buNone/>
            </a:pPr>
            <a:r>
              <a:rPr lang="el-GR"/>
              <a:t>Τετάρτη: ώρες 11:00-16:00</a:t>
            </a:r>
            <a:endParaRPr/>
          </a:p>
          <a:p>
            <a:pPr indent="0" lvl="0" marL="0" rtl="0" algn="l">
              <a:lnSpc>
                <a:spcPct val="90000"/>
              </a:lnSpc>
              <a:spcBef>
                <a:spcPts val="1000"/>
              </a:spcBef>
              <a:spcAft>
                <a:spcPts val="0"/>
              </a:spcAft>
              <a:buClr>
                <a:schemeClr val="dk1"/>
              </a:buClr>
              <a:buSzPts val="1100"/>
              <a:buFont typeface="Arial"/>
              <a:buNone/>
            </a:pPr>
            <a:r>
              <a:rPr lang="el-GR"/>
              <a:t>Πέμπτη: ώρες 11:00-14:00</a:t>
            </a:r>
            <a:endParaRPr u="sng"/>
          </a:p>
        </p:txBody>
      </p:sp>
      <p:pic>
        <p:nvPicPr>
          <p:cNvPr id="452" name="Google Shape;452;p27"/>
          <p:cNvPicPr preferRelativeResize="0"/>
          <p:nvPr/>
        </p:nvPicPr>
        <p:blipFill rotWithShape="1">
          <a:blip r:embed="rId4">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28"/>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ΓΡΑΦΕΙΟ ΠΡΑΚΤΙΚΗΣ ΑΣΚΗΣΗΣ</a:t>
            </a:r>
            <a:endParaRPr/>
          </a:p>
        </p:txBody>
      </p:sp>
      <p:pic>
        <p:nvPicPr>
          <p:cNvPr id="458" name="Google Shape;458;p28"/>
          <p:cNvPicPr preferRelativeResize="0"/>
          <p:nvPr>
            <p:ph idx="1" type="body"/>
          </p:nvPr>
        </p:nvPicPr>
        <p:blipFill rotWithShape="1">
          <a:blip r:embed="rId3">
            <a:alphaModFix/>
          </a:blip>
          <a:srcRect b="0" l="0" r="0" t="0"/>
          <a:stretch/>
        </p:blipFill>
        <p:spPr>
          <a:xfrm>
            <a:off x="971601" y="1950704"/>
            <a:ext cx="6192687" cy="4588024"/>
          </a:xfrm>
          <a:prstGeom prst="rect">
            <a:avLst/>
          </a:prstGeom>
          <a:noFill/>
          <a:ln>
            <a:noFill/>
          </a:ln>
        </p:spPr>
      </p:pic>
      <p:pic>
        <p:nvPicPr>
          <p:cNvPr id="459" name="Google Shape;459;p28"/>
          <p:cNvPicPr preferRelativeResize="0"/>
          <p:nvPr/>
        </p:nvPicPr>
        <p:blipFill rotWithShape="1">
          <a:blip r:embed="rId4">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ΓΡΑΦΕΙΟ ΠΡΑΚΤΙΚΗΣ ΑΣΚΗΣΗΣ</a:t>
            </a:r>
            <a:endParaRPr/>
          </a:p>
        </p:txBody>
      </p:sp>
      <p:sp>
        <p:nvSpPr>
          <p:cNvPr id="241" name="Google Shape;241;p4"/>
          <p:cNvSpPr txBox="1"/>
          <p:nvPr>
            <p:ph idx="1" type="body"/>
          </p:nvPr>
        </p:nvSpPr>
        <p:spPr>
          <a:xfrm>
            <a:off x="533400" y="2336873"/>
            <a:ext cx="6887389" cy="359931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l-GR" sz="2000"/>
              <a:t>•	η πιθανή πρόσληψη των αποφοίτων σε φορείς που συμμετέχουν στο πρόγραμμα</a:t>
            </a:r>
            <a:endParaRPr/>
          </a:p>
          <a:p>
            <a:pPr indent="0" lvl="0" marL="0" rtl="0" algn="l">
              <a:lnSpc>
                <a:spcPct val="90000"/>
              </a:lnSpc>
              <a:spcBef>
                <a:spcPts val="1000"/>
              </a:spcBef>
              <a:spcAft>
                <a:spcPts val="0"/>
              </a:spcAft>
              <a:buClr>
                <a:schemeClr val="lt1"/>
              </a:buClr>
              <a:buSzPts val="2000"/>
              <a:buNone/>
            </a:pPr>
            <a:r>
              <a:rPr lang="el-GR" sz="2000"/>
              <a:t>•	η δημιουργία ενός δίαυλου αμφίδρομης μετάδοσης πληροφοριών μεταξύ των Τμημάτων του Ιδρύματος και των σχετικών φορέων, ώστε να διευκολύνεται η περαιτέρω συνεργασία.</a:t>
            </a:r>
            <a:endParaRPr/>
          </a:p>
          <a:p>
            <a:pPr indent="0" lvl="0" marL="0" rtl="0" algn="l">
              <a:lnSpc>
                <a:spcPct val="90000"/>
              </a:lnSpc>
              <a:spcBef>
                <a:spcPts val="1000"/>
              </a:spcBef>
              <a:spcAft>
                <a:spcPts val="0"/>
              </a:spcAft>
              <a:buClr>
                <a:schemeClr val="lt1"/>
              </a:buClr>
              <a:buSzPts val="1900"/>
              <a:buNone/>
            </a:pPr>
            <a:r>
              <a:t/>
            </a:r>
            <a:endParaRPr sz="1900"/>
          </a:p>
        </p:txBody>
      </p:sp>
      <p:pic>
        <p:nvPicPr>
          <p:cNvPr id="242" name="Google Shape;242;p4"/>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5"/>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ΓΡΑΦΕΙΟ ΠΡΑΚΤΙΚΗΣ ΑΣΚΗΣΗΣ</a:t>
            </a:r>
            <a:endParaRPr/>
          </a:p>
        </p:txBody>
      </p:sp>
      <p:sp>
        <p:nvSpPr>
          <p:cNvPr id="248" name="Google Shape;248;p5"/>
          <p:cNvSpPr txBox="1"/>
          <p:nvPr>
            <p:ph idx="1" type="body"/>
          </p:nvPr>
        </p:nvSpPr>
        <p:spPr>
          <a:xfrm>
            <a:off x="533400" y="2336873"/>
            <a:ext cx="6887389" cy="359931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lang="el-GR"/>
              <a:t>Η Πρακτική Άσκηση των φοιτητών/τριών διεξάγεται, ανάλογα με το κάθε Τμήμα του Πανεπιστημίου:</a:t>
            </a:r>
            <a:endParaRPr/>
          </a:p>
          <a:p>
            <a:pPr indent="0" lvl="0" marL="0" rtl="0" algn="l">
              <a:lnSpc>
                <a:spcPct val="90000"/>
              </a:lnSpc>
              <a:spcBef>
                <a:spcPts val="1000"/>
              </a:spcBef>
              <a:spcAft>
                <a:spcPts val="0"/>
              </a:spcAft>
              <a:buClr>
                <a:schemeClr val="lt1"/>
              </a:buClr>
              <a:buSzPts val="2400"/>
              <a:buNone/>
            </a:pPr>
            <a:r>
              <a:t/>
            </a:r>
            <a:endParaRPr/>
          </a:p>
          <a:p>
            <a:pPr indent="-228600" lvl="0" marL="228600" rtl="0" algn="l">
              <a:lnSpc>
                <a:spcPct val="90000"/>
              </a:lnSpc>
              <a:spcBef>
                <a:spcPts val="1000"/>
              </a:spcBef>
              <a:spcAft>
                <a:spcPts val="0"/>
              </a:spcAft>
              <a:buClr>
                <a:schemeClr val="lt1"/>
              </a:buClr>
              <a:buSzPts val="2400"/>
              <a:buChar char="•"/>
            </a:pPr>
            <a:r>
              <a:rPr lang="el-GR"/>
              <a:t>σε φορείς απασχόλησης του Δημόσιου Τομέα</a:t>
            </a:r>
            <a:endParaRPr/>
          </a:p>
          <a:p>
            <a:pPr indent="-228600" lvl="0" marL="228600" rtl="0" algn="l">
              <a:lnSpc>
                <a:spcPct val="90000"/>
              </a:lnSpc>
              <a:spcBef>
                <a:spcPts val="1000"/>
              </a:spcBef>
              <a:spcAft>
                <a:spcPts val="0"/>
              </a:spcAft>
              <a:buClr>
                <a:schemeClr val="lt1"/>
              </a:buClr>
              <a:buSzPts val="2400"/>
              <a:buChar char="•"/>
            </a:pPr>
            <a:r>
              <a:rPr lang="el-GR"/>
              <a:t>σε φορείς απασχόλησης του Ιδιωτικού Τομέα</a:t>
            </a:r>
            <a:endParaRPr/>
          </a:p>
          <a:p>
            <a:pPr indent="0" lvl="0" marL="0" rtl="0" algn="l">
              <a:lnSpc>
                <a:spcPct val="90000"/>
              </a:lnSpc>
              <a:spcBef>
                <a:spcPts val="1000"/>
              </a:spcBef>
              <a:spcAft>
                <a:spcPts val="0"/>
              </a:spcAft>
              <a:buClr>
                <a:schemeClr val="lt1"/>
              </a:buClr>
              <a:buSzPts val="2400"/>
              <a:buNone/>
            </a:pPr>
            <a:r>
              <a:t/>
            </a:r>
            <a:endParaRPr/>
          </a:p>
        </p:txBody>
      </p:sp>
      <p:pic>
        <p:nvPicPr>
          <p:cNvPr id="249" name="Google Shape;249;p5"/>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6"/>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ΓΡΑΦΕΙΟ ΠΡΑΚΤΙΚΗΣ ΑΣΚΗΣΗΣ</a:t>
            </a:r>
            <a:endParaRPr/>
          </a:p>
        </p:txBody>
      </p:sp>
      <p:sp>
        <p:nvSpPr>
          <p:cNvPr id="255" name="Google Shape;255;p6"/>
          <p:cNvSpPr txBox="1"/>
          <p:nvPr>
            <p:ph idx="1" type="body"/>
          </p:nvPr>
        </p:nvSpPr>
        <p:spPr>
          <a:xfrm>
            <a:off x="533400" y="2336873"/>
            <a:ext cx="6887389" cy="3599316"/>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lt1"/>
              </a:buClr>
              <a:buSzPct val="100000"/>
              <a:buNone/>
            </a:pPr>
            <a:r>
              <a:rPr b="1" lang="el-GR" u="sng"/>
              <a:t>Οι υπηρεσίες </a:t>
            </a:r>
            <a:r>
              <a:rPr lang="el-GR"/>
              <a:t>που παρέχονται για την ομαλή διεξαγωγή της Πρακτικής Άσκησης είναι:</a:t>
            </a:r>
            <a:endParaRPr/>
          </a:p>
          <a:p>
            <a:pPr indent="-228600" lvl="0" marL="228600" rtl="0" algn="l">
              <a:lnSpc>
                <a:spcPct val="90000"/>
              </a:lnSpc>
              <a:spcBef>
                <a:spcPts val="1000"/>
              </a:spcBef>
              <a:spcAft>
                <a:spcPts val="0"/>
              </a:spcAft>
              <a:buClr>
                <a:schemeClr val="lt1"/>
              </a:buClr>
              <a:buSzPct val="100000"/>
              <a:buChar char="•"/>
            </a:pPr>
            <a:r>
              <a:rPr lang="el-GR"/>
              <a:t>Συμβουλευτική και ενημέρωση σε θέματα Πρακτικής Άσκησης (πραγματοποίηση ατομικών συναντήσεων)</a:t>
            </a:r>
            <a:endParaRPr/>
          </a:p>
          <a:p>
            <a:pPr indent="-228600" lvl="0" marL="228600" rtl="0" algn="l">
              <a:lnSpc>
                <a:spcPct val="90000"/>
              </a:lnSpc>
              <a:spcBef>
                <a:spcPts val="1000"/>
              </a:spcBef>
              <a:spcAft>
                <a:spcPts val="0"/>
              </a:spcAft>
              <a:buClr>
                <a:schemeClr val="lt1"/>
              </a:buClr>
              <a:buSzPct val="100000"/>
              <a:buChar char="•"/>
            </a:pPr>
            <a:r>
              <a:rPr lang="el-GR"/>
              <a:t>Συνεργασία με εργοδοτικούς φορείς</a:t>
            </a:r>
            <a:endParaRPr/>
          </a:p>
          <a:p>
            <a:pPr indent="-228600" lvl="0" marL="228600" rtl="0" algn="l">
              <a:lnSpc>
                <a:spcPct val="90000"/>
              </a:lnSpc>
              <a:spcBef>
                <a:spcPts val="1000"/>
              </a:spcBef>
              <a:spcAft>
                <a:spcPts val="0"/>
              </a:spcAft>
              <a:buClr>
                <a:schemeClr val="lt1"/>
              </a:buClr>
              <a:buSzPct val="100000"/>
              <a:buChar char="•"/>
            </a:pPr>
            <a:r>
              <a:rPr lang="el-GR"/>
              <a:t>Επίβλεψη, συστηματική παρακολούθηση και εποπτεία των ασκουμένων</a:t>
            </a:r>
            <a:endParaRPr/>
          </a:p>
          <a:p>
            <a:pPr indent="-228600" lvl="0" marL="228600" rtl="0" algn="l">
              <a:lnSpc>
                <a:spcPct val="90000"/>
              </a:lnSpc>
              <a:spcBef>
                <a:spcPts val="1000"/>
              </a:spcBef>
              <a:spcAft>
                <a:spcPts val="0"/>
              </a:spcAft>
              <a:buClr>
                <a:schemeClr val="lt1"/>
              </a:buClr>
              <a:buSzPct val="100000"/>
              <a:buChar char="•"/>
            </a:pPr>
            <a:r>
              <a:rPr lang="el-GR"/>
              <a:t>Συνεχής ενημέρωση της Βάσης Δεδομένων του Δικτυακού τόπου, που αφορά τους ασκούμενους και τους φορείς απασχόλησης</a:t>
            </a:r>
            <a:endParaRPr/>
          </a:p>
        </p:txBody>
      </p:sp>
      <p:pic>
        <p:nvPicPr>
          <p:cNvPr id="256" name="Google Shape;256;p6"/>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7"/>
          <p:cNvSpPr txBox="1"/>
          <p:nvPr>
            <p:ph type="title"/>
          </p:nvPr>
        </p:nvSpPr>
        <p:spPr>
          <a:xfrm>
            <a:off x="531639" y="753228"/>
            <a:ext cx="6896534" cy="1080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ΓΡΑΦΕΙΟ ΠΡΑΚΤΙΚΗΣ ΑΣΚΗΣΗΣ</a:t>
            </a:r>
            <a:endParaRPr/>
          </a:p>
        </p:txBody>
      </p:sp>
      <p:sp>
        <p:nvSpPr>
          <p:cNvPr id="262" name="Google Shape;262;p7"/>
          <p:cNvSpPr txBox="1"/>
          <p:nvPr>
            <p:ph idx="1" type="body"/>
          </p:nvPr>
        </p:nvSpPr>
        <p:spPr>
          <a:xfrm>
            <a:off x="533400" y="2336873"/>
            <a:ext cx="6887389" cy="359931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200"/>
              <a:buChar char="•"/>
            </a:pPr>
            <a:r>
              <a:rPr lang="el-GR" sz="2200"/>
              <a:t>Συνεργασία με το Γραφείο Διασύνδεσης</a:t>
            </a:r>
            <a:endParaRPr/>
          </a:p>
          <a:p>
            <a:pPr indent="-228600" lvl="0" marL="228600" rtl="0" algn="l">
              <a:lnSpc>
                <a:spcPct val="90000"/>
              </a:lnSpc>
              <a:spcBef>
                <a:spcPts val="1000"/>
              </a:spcBef>
              <a:spcAft>
                <a:spcPts val="0"/>
              </a:spcAft>
              <a:buClr>
                <a:schemeClr val="lt1"/>
              </a:buClr>
              <a:buSzPts val="2200"/>
              <a:buChar char="•"/>
            </a:pPr>
            <a:r>
              <a:rPr lang="el-GR" sz="2200"/>
              <a:t>Δικτύωση με Πανεπιστήμια της Ελλάδας και του Εξωτερικού στα πλαίσια προώθησης της Πρακτικής Άσκησης</a:t>
            </a:r>
            <a:endParaRPr/>
          </a:p>
          <a:p>
            <a:pPr indent="-228600" lvl="0" marL="228600" rtl="0" algn="l">
              <a:lnSpc>
                <a:spcPct val="90000"/>
              </a:lnSpc>
              <a:spcBef>
                <a:spcPts val="1000"/>
              </a:spcBef>
              <a:spcAft>
                <a:spcPts val="0"/>
              </a:spcAft>
              <a:buClr>
                <a:schemeClr val="lt1"/>
              </a:buClr>
              <a:buSzPts val="2200"/>
              <a:buChar char="•"/>
            </a:pPr>
            <a:r>
              <a:rPr lang="el-GR" sz="2200"/>
              <a:t>Επιδίωξη θέσπισης συμφωνιών με κλαδικά όργανα και φορείς προώθησης της απασχόλησης σε φοιτητές/τριες ΑμΕΑ και σε φοιτητές/τριες προερχόμενους/ες από ευάλωτες κοινωνικά ομάδες</a:t>
            </a:r>
            <a:endParaRPr/>
          </a:p>
          <a:p>
            <a:pPr indent="-228600" lvl="0" marL="228600" rtl="0" algn="l">
              <a:lnSpc>
                <a:spcPct val="90000"/>
              </a:lnSpc>
              <a:spcBef>
                <a:spcPts val="1000"/>
              </a:spcBef>
              <a:spcAft>
                <a:spcPts val="0"/>
              </a:spcAft>
              <a:buClr>
                <a:schemeClr val="lt1"/>
              </a:buClr>
              <a:buSzPts val="2200"/>
              <a:buChar char="•"/>
            </a:pPr>
            <a:r>
              <a:rPr lang="el-GR" sz="2200"/>
              <a:t>Εκπόνηση μελετών</a:t>
            </a:r>
            <a:endParaRPr/>
          </a:p>
        </p:txBody>
      </p:sp>
      <p:pic>
        <p:nvPicPr>
          <p:cNvPr id="263" name="Google Shape;263;p7"/>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30ab80a079c_0_23"/>
          <p:cNvSpPr txBox="1"/>
          <p:nvPr>
            <p:ph type="title"/>
          </p:nvPr>
        </p:nvSpPr>
        <p:spPr>
          <a:xfrm>
            <a:off x="531639" y="753228"/>
            <a:ext cx="689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ΓΡΑΦΕΙΟ ΠΡΑΚΤΙΚΗΣ ΑΣΚΗΣΗΣ</a:t>
            </a:r>
            <a:endParaRPr/>
          </a:p>
        </p:txBody>
      </p:sp>
      <p:sp>
        <p:nvSpPr>
          <p:cNvPr id="269" name="Google Shape;269;g30ab80a079c_0_23"/>
          <p:cNvSpPr txBox="1"/>
          <p:nvPr>
            <p:ph idx="1" type="body"/>
          </p:nvPr>
        </p:nvSpPr>
        <p:spPr>
          <a:xfrm>
            <a:off x="149850" y="1658675"/>
            <a:ext cx="8844300" cy="50601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1000"/>
              </a:spcBef>
              <a:spcAft>
                <a:spcPts val="0"/>
              </a:spcAft>
              <a:buSzPts val="275"/>
              <a:buNone/>
            </a:pPr>
            <a:r>
              <a:t/>
            </a:r>
            <a:endParaRPr sz="2100"/>
          </a:p>
          <a:p>
            <a:pPr indent="0" lvl="0" marL="0" rtl="0" algn="l">
              <a:lnSpc>
                <a:spcPct val="70000"/>
              </a:lnSpc>
              <a:spcBef>
                <a:spcPts val="1000"/>
              </a:spcBef>
              <a:spcAft>
                <a:spcPts val="0"/>
              </a:spcAft>
              <a:buSzPts val="275"/>
              <a:buNone/>
            </a:pPr>
            <a:r>
              <a:rPr lang="el-GR" sz="2100"/>
              <a:t>ΑΜΟΙΒΕΣ ΦΟΙΤΗΤΩΝ/ΤΡΙΩΝ</a:t>
            </a:r>
            <a:endParaRPr sz="2100"/>
          </a:p>
          <a:p>
            <a:pPr indent="0" lvl="0" marL="0" rtl="0" algn="l">
              <a:lnSpc>
                <a:spcPct val="130000"/>
              </a:lnSpc>
              <a:spcBef>
                <a:spcPts val="1000"/>
              </a:spcBef>
              <a:spcAft>
                <a:spcPts val="0"/>
              </a:spcAft>
              <a:buClr>
                <a:schemeClr val="dk1"/>
              </a:buClr>
              <a:buSzPts val="275"/>
              <a:buFont typeface="Arial"/>
              <a:buNone/>
            </a:pPr>
            <a:r>
              <a:rPr lang="el-GR" sz="2100"/>
              <a:t>1.Για τις περιπτώσεις Πρακτικής Άσκησης φοιτητών/τριών Α (Α.Ε.Ι.), των οποίων η εβδομαδιαία διάρκεια είναι μεγαλύτερη από είκοσι (20) ώρες</a:t>
            </a:r>
            <a:r>
              <a:rPr lang="el-GR" sz="2100" u="sng"/>
              <a:t>, λογίζεται ως πλήρους διάρκειας όταν αντιστοιχεί σε εβδομαδιαία διάρκεια πρακτικής άσκησης που ισούται με την εβδομαδιαία απασχόληση του αντίστοιχου επόπτη του Φορέα Υποδοχή</a:t>
            </a:r>
            <a:r>
              <a:rPr lang="el-GR" sz="2100"/>
              <a:t>ς </a:t>
            </a:r>
            <a:r>
              <a:rPr lang="el-GR" sz="2100" u="sng"/>
              <a:t>(σαράντα 40 ώρες) </a:t>
            </a:r>
            <a:r>
              <a:rPr lang="el-GR" sz="2100"/>
              <a:t>και το ύψος της μηνιαίας αποζημίωσης των ασκούμενων φοιτητών/τριών ανέρχεται στα τριακόσια πενήντα ευρώ (350,00 €), συμπεριλαμβανομένων των εισφορών της παρ. 6 του άρθρου 69 του ν. 4957/2022.</a:t>
            </a:r>
            <a:endParaRPr sz="2100"/>
          </a:p>
          <a:p>
            <a:pPr indent="0" lvl="0" marL="0" rtl="0" algn="l">
              <a:lnSpc>
                <a:spcPct val="70000"/>
              </a:lnSpc>
              <a:spcBef>
                <a:spcPts val="1000"/>
              </a:spcBef>
              <a:spcAft>
                <a:spcPts val="0"/>
              </a:spcAft>
              <a:buSzPts val="275"/>
              <a:buNone/>
            </a:pPr>
            <a:r>
              <a:rPr lang="el-GR" sz="2100"/>
              <a:t>ΠΛΗΡΗΣ ΑΠΑΣΧΟΛΗΣΗ - 40 ΩΡΕΣ/ΕΒΔΟΜΑΔΑ = 350 ΕΥΡΩ/ ΜΗΝΑ</a:t>
            </a:r>
            <a:endParaRPr sz="2100"/>
          </a:p>
        </p:txBody>
      </p:sp>
      <p:pic>
        <p:nvPicPr>
          <p:cNvPr id="270" name="Google Shape;270;g30ab80a079c_0_23"/>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30ab80a079c_0_31"/>
          <p:cNvSpPr txBox="1"/>
          <p:nvPr>
            <p:ph type="title"/>
          </p:nvPr>
        </p:nvSpPr>
        <p:spPr>
          <a:xfrm>
            <a:off x="531639" y="753228"/>
            <a:ext cx="689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rebuchet MS"/>
              <a:buNone/>
            </a:pPr>
            <a:r>
              <a:rPr lang="el-GR"/>
              <a:t>ΓΡΑΦΕΙΟ ΠΡΑΚΤΙΚΗΣ ΑΣΚΗΣΗΣ</a:t>
            </a:r>
            <a:endParaRPr/>
          </a:p>
        </p:txBody>
      </p:sp>
      <p:sp>
        <p:nvSpPr>
          <p:cNvPr id="276" name="Google Shape;276;g30ab80a079c_0_31"/>
          <p:cNvSpPr txBox="1"/>
          <p:nvPr>
            <p:ph idx="1" type="body"/>
          </p:nvPr>
        </p:nvSpPr>
        <p:spPr>
          <a:xfrm>
            <a:off x="75400" y="2108150"/>
            <a:ext cx="8844300" cy="4665900"/>
          </a:xfrm>
          <a:prstGeom prst="rect">
            <a:avLst/>
          </a:prstGeom>
          <a:noFill/>
          <a:ln>
            <a:noFill/>
          </a:ln>
        </p:spPr>
        <p:txBody>
          <a:bodyPr anchorCtr="0" anchor="t" bIns="45700" lIns="91425" spcFirstLastPara="1" rIns="91425" wrap="square" tIns="45700">
            <a:normAutofit fontScale="32500"/>
          </a:bodyPr>
          <a:lstStyle/>
          <a:p>
            <a:pPr indent="0" lvl="0" marL="0" rtl="0" algn="l">
              <a:lnSpc>
                <a:spcPct val="90000"/>
              </a:lnSpc>
              <a:spcBef>
                <a:spcPts val="1000"/>
              </a:spcBef>
              <a:spcAft>
                <a:spcPts val="0"/>
              </a:spcAft>
              <a:buSzPct val="76923"/>
              <a:buNone/>
            </a:pPr>
            <a:r>
              <a:rPr lang="el-GR" sz="7200"/>
              <a:t>2. Για τις περιπτώσεις Πρακτικής Άσκησης φοιτητών/τριών Α.Ε.Ι., των οποίων η εβδομαδιαία διάρκεια ι</a:t>
            </a:r>
            <a:r>
              <a:rPr lang="el-GR" sz="7200" u="sng"/>
              <a:t>σούται με είκ</a:t>
            </a:r>
            <a:r>
              <a:rPr lang="el-GR" sz="6800" u="sng"/>
              <a:t>οσι (20) ώρες,</a:t>
            </a:r>
            <a:r>
              <a:rPr lang="el-GR" sz="6800"/>
              <a:t> λογίζεται ως μερικής απασχόλησης </a:t>
            </a:r>
            <a:r>
              <a:rPr lang="el-GR" sz="7200"/>
              <a:t>  όταν αντιστοιχεί σε εβδομαδιαία απασχόληση που ισούται με το ήμισυ των ωρών της εβδομαδιαίας απασχόλησης του αντίστοιχου επόπτη στον Φορέα Υποδοχής και σε καμία περίπτωση λιγότερη των είκοσι (20) ωρών </a:t>
            </a:r>
            <a:r>
              <a:rPr lang="el-GR" sz="6800"/>
              <a:t>και το ύψος της μηνιαίας αποζημίωσης των ασκούμενων φοιτητών/τριών ανέρχεται στα εκατόν εβδομήντα πέντε ευρώ (175,00 €), συμπεριλαμβανομένων των εισφορών της παρ. 6 του άρθρου 69 του ν. 4957/2022.</a:t>
            </a:r>
            <a:endParaRPr sz="6800"/>
          </a:p>
          <a:p>
            <a:pPr indent="0" lvl="0" marL="0" rtl="0" algn="l">
              <a:lnSpc>
                <a:spcPct val="90000"/>
              </a:lnSpc>
              <a:spcBef>
                <a:spcPts val="1000"/>
              </a:spcBef>
              <a:spcAft>
                <a:spcPts val="0"/>
              </a:spcAft>
              <a:buSzPct val="81447"/>
              <a:buNone/>
            </a:pPr>
            <a:r>
              <a:t/>
            </a:r>
            <a:endParaRPr sz="6800"/>
          </a:p>
          <a:p>
            <a:pPr indent="0" lvl="0" marL="0" rtl="0" algn="l">
              <a:lnSpc>
                <a:spcPct val="90000"/>
              </a:lnSpc>
              <a:spcBef>
                <a:spcPts val="1000"/>
              </a:spcBef>
              <a:spcAft>
                <a:spcPts val="0"/>
              </a:spcAft>
              <a:buSzPct val="76923"/>
              <a:buNone/>
            </a:pPr>
            <a:r>
              <a:rPr lang="el-GR" sz="7200"/>
              <a:t>ΜΕΡΙΚΗ ΑΠΑΣΧΟΛΗΣΗ - 20 ΩΡΕΣ/ΕΒΔΟΜΑΔΑ = 175 ΕΥΡΩ/ΜΗΝΑ</a:t>
            </a:r>
            <a:endParaRPr sz="6800"/>
          </a:p>
          <a:p>
            <a:pPr indent="0" lvl="0" marL="0" rtl="0" algn="l">
              <a:lnSpc>
                <a:spcPct val="90000"/>
              </a:lnSpc>
              <a:spcBef>
                <a:spcPts val="1000"/>
              </a:spcBef>
              <a:spcAft>
                <a:spcPts val="0"/>
              </a:spcAft>
              <a:buSzPct val="81447"/>
              <a:buNone/>
            </a:pPr>
            <a:r>
              <a:t/>
            </a:r>
            <a:endParaRPr sz="6800"/>
          </a:p>
        </p:txBody>
      </p:sp>
      <p:pic>
        <p:nvPicPr>
          <p:cNvPr id="277" name="Google Shape;277;g30ab80a079c_0_31"/>
          <p:cNvPicPr preferRelativeResize="0"/>
          <p:nvPr/>
        </p:nvPicPr>
        <p:blipFill rotWithShape="1">
          <a:blip r:embed="rId3">
            <a:alphaModFix/>
          </a:blip>
          <a:srcRect b="0" l="0" r="0" t="0"/>
          <a:stretch/>
        </p:blipFill>
        <p:spPr>
          <a:xfrm>
            <a:off x="7804234" y="548680"/>
            <a:ext cx="1339766" cy="136760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Βερολίνο">
  <a:themeElements>
    <a:clrScheme name="Βερολίνο">
      <a:dk1>
        <a:srgbClr val="000000"/>
      </a:dk1>
      <a:lt1>
        <a:srgbClr val="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2017-09-20T09:09:27Z</dcterms:created>
  <dc:creator>Eva</dc:creator>
</cp:coreProperties>
</file>