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47" roundtripDataSignature="AMtx7mhXaPGSs2DEQ22SnjAucSdWppr7Z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20" Type="http://schemas.openxmlformats.org/officeDocument/2006/relationships/slide" Target="slides/slide15.xml"/><Relationship Id="rId42" Type="http://schemas.openxmlformats.org/officeDocument/2006/relationships/slide" Target="slides/slide37.xml"/><Relationship Id="rId41" Type="http://schemas.openxmlformats.org/officeDocument/2006/relationships/slide" Target="slides/slide36.xml"/><Relationship Id="rId22" Type="http://schemas.openxmlformats.org/officeDocument/2006/relationships/slide" Target="slides/slide17.xml"/><Relationship Id="rId44" Type="http://schemas.openxmlformats.org/officeDocument/2006/relationships/slide" Target="slides/slide39.xml"/><Relationship Id="rId21" Type="http://schemas.openxmlformats.org/officeDocument/2006/relationships/slide" Target="slides/slide16.xml"/><Relationship Id="rId43" Type="http://schemas.openxmlformats.org/officeDocument/2006/relationships/slide" Target="slides/slide38.xml"/><Relationship Id="rId24" Type="http://schemas.openxmlformats.org/officeDocument/2006/relationships/slide" Target="slides/slide19.xml"/><Relationship Id="rId46" Type="http://schemas.openxmlformats.org/officeDocument/2006/relationships/slide" Target="slides/slide41.xml"/><Relationship Id="rId23" Type="http://schemas.openxmlformats.org/officeDocument/2006/relationships/slide" Target="slides/slide18.xml"/><Relationship Id="rId45" Type="http://schemas.openxmlformats.org/officeDocument/2006/relationships/slide" Target="slides/slide40.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47" Type="http://customschemas.google.com/relationships/presentationmetadata" Target="metadata"/><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slide" Target="slides/slide34.xml"/><Relationship Id="rId16" Type="http://schemas.openxmlformats.org/officeDocument/2006/relationships/slide" Target="slides/slide11.xml"/><Relationship Id="rId38" Type="http://schemas.openxmlformats.org/officeDocument/2006/relationships/slide" Target="slides/slide33.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5" name="Google Shape;215;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4" name="Google Shape;224;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1" name="Google Shape;231;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8" name="Google Shape;238;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5" name="Google Shape;245;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2" name="Google Shape;252;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9" name="Google Shape;259;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30ab80a079c_0_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6" name="Google Shape;266;g30ab80a079c_0_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30ab80a079c_0_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3" name="Google Shape;273;g30ab80a079c_0_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g30ab80a079c_0_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0" name="Google Shape;280;g30ab80a079c_0_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3350a5338f1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7" name="Google Shape;287;g3350a5338f1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30d0fb3a5d7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94" name="Google Shape;294;g30d0fb3a5d7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30d0fb3a5d7_0_2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01" name="Google Shape;301;g30d0fb3a5d7_0_2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g30d0fb3a5d7_0_4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08" name="Google Shape;308;g30d0fb3a5d7_0_43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g30d0fb3a5d7_0_6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15" name="Google Shape;315;g30d0fb3a5d7_0_64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g30d0fb3a5d7_0_86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22" name="Google Shape;322;g30d0fb3a5d7_0_86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29" name="Google Shape;329;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35" name="Google Shape;335;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g28d2a0785c4_0_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42" name="Google Shape;342;g28d2a0785c4_0_4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g30ab80a079c_0_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49" name="Google Shape;349;g30ab80a079c_0_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56" name="Google Shape;356;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g3f52aa7e130_0_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63" name="Google Shape;363;g3f52aa7e130_0_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g3f52aa7e130_0_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70" name="Google Shape;370;g3f52aa7e130_0_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g3f52c902be2_0_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81" name="Google Shape;381;g3f52c902be2_0_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g28d2a0785c4_0_1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9" name="Google Shape;389;g28d2a0785c4_0_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g28d2a0785c4_0_3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4" name="Google Shape;394;g28d2a0785c4_0_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99" name="Google Shape;399;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g28d2a0785c4_0_6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6" name="Google Shape;406;g28d2a0785c4_0_6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11" name="Google Shape;411;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17" name="Google Shape;417;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24" name="Google Shape;424;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30" name="Google Shape;430;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6" name="Shape 436"/>
        <p:cNvGrpSpPr/>
        <p:nvPr/>
      </p:nvGrpSpPr>
      <p:grpSpPr>
        <a:xfrm>
          <a:off x="0" y="0"/>
          <a:ext cx="0" cy="0"/>
          <a:chOff x="0" y="0"/>
          <a:chExt cx="0" cy="0"/>
        </a:xfrm>
      </p:grpSpPr>
      <p:sp>
        <p:nvSpPr>
          <p:cNvPr id="437" name="Google Shape;437;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38" name="Google Shape;438;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g28d2a0785c4_0_5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5" name="Google Shape;445;g28d2a0785c4_0_5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h4a7e708209abd9cf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3" name="Google Shape;453;h4a7e708209abd9cf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g38d812529f8_0_4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62" name="Google Shape;462;g38d812529f8_0_4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g28d2a0785c4_0_4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7" name="Google Shape;467;g28d2a0785c4_0_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g38d812529f8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72" name="Google Shape;472;g38d812529f8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7" name="Shape 477"/>
        <p:cNvGrpSpPr/>
        <p:nvPr/>
      </p:nvGrpSpPr>
      <p:grpSpPr>
        <a:xfrm>
          <a:off x="0" y="0"/>
          <a:ext cx="0" cy="0"/>
          <a:chOff x="0" y="0"/>
          <a:chExt cx="0" cy="0"/>
        </a:xfrm>
      </p:grpSpPr>
      <p:sp>
        <p:nvSpPr>
          <p:cNvPr id="478" name="Google Shape;478;g28d2a0785c4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9" name="Google Shape;479;g28d2a0785c4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g38d812529f8_0_2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85" name="Google Shape;485;g38d812529f8_0_2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0" name="Shape 490"/>
        <p:cNvGrpSpPr/>
        <p:nvPr/>
      </p:nvGrpSpPr>
      <p:grpSpPr>
        <a:xfrm>
          <a:off x="0" y="0"/>
          <a:ext cx="0" cy="0"/>
          <a:chOff x="0" y="0"/>
          <a:chExt cx="0" cy="0"/>
        </a:xfrm>
      </p:grpSpPr>
      <p:sp>
        <p:nvSpPr>
          <p:cNvPr id="491" name="Google Shape;491;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92" name="Google Shape;492;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Διαφάνεια τίτλου" type="title">
  <p:cSld name="TITLE">
    <p:spTree>
      <p:nvGrpSpPr>
        <p:cNvPr id="12" name="Shape 12"/>
        <p:cNvGrpSpPr/>
        <p:nvPr/>
      </p:nvGrpSpPr>
      <p:grpSpPr>
        <a:xfrm>
          <a:off x="0" y="0"/>
          <a:ext cx="0" cy="0"/>
          <a:chOff x="0" y="0"/>
          <a:chExt cx="0" cy="0"/>
        </a:xfrm>
      </p:grpSpPr>
      <p:pic>
        <p:nvPicPr>
          <p:cNvPr descr="HD-ShadowLong.png" id="13" name="Google Shape;13;p30"/>
          <p:cNvPicPr preferRelativeResize="0"/>
          <p:nvPr/>
        </p:nvPicPr>
        <p:blipFill rotWithShape="1">
          <a:blip r:embed="rId2">
            <a:alphaModFix/>
          </a:blip>
          <a:srcRect b="0" l="0" r="0" t="0"/>
          <a:stretch/>
        </p:blipFill>
        <p:spPr>
          <a:xfrm>
            <a:off x="1" y="4242851"/>
            <a:ext cx="6726063" cy="275942"/>
          </a:xfrm>
          <a:prstGeom prst="rect">
            <a:avLst/>
          </a:prstGeom>
          <a:noFill/>
          <a:ln>
            <a:noFill/>
          </a:ln>
        </p:spPr>
      </p:pic>
      <p:pic>
        <p:nvPicPr>
          <p:cNvPr descr="HD-ShadowShort.png" id="14" name="Google Shape;14;p30"/>
          <p:cNvPicPr preferRelativeResize="0"/>
          <p:nvPr/>
        </p:nvPicPr>
        <p:blipFill rotWithShape="1">
          <a:blip r:embed="rId3">
            <a:alphaModFix/>
          </a:blip>
          <a:srcRect b="0" l="0" r="0" t="0"/>
          <a:stretch/>
        </p:blipFill>
        <p:spPr>
          <a:xfrm>
            <a:off x="6833787" y="4243845"/>
            <a:ext cx="2307831" cy="276940"/>
          </a:xfrm>
          <a:prstGeom prst="rect">
            <a:avLst/>
          </a:prstGeom>
          <a:noFill/>
          <a:ln>
            <a:noFill/>
          </a:ln>
        </p:spPr>
      </p:pic>
      <p:sp>
        <p:nvSpPr>
          <p:cNvPr id="15" name="Google Shape;15;p30"/>
          <p:cNvSpPr/>
          <p:nvPr/>
        </p:nvSpPr>
        <p:spPr>
          <a:xfrm>
            <a:off x="0" y="2590078"/>
            <a:ext cx="6726064" cy="1660332"/>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 name="Google Shape;16;p30"/>
          <p:cNvSpPr/>
          <p:nvPr/>
        </p:nvSpPr>
        <p:spPr>
          <a:xfrm>
            <a:off x="6833787" y="2590078"/>
            <a:ext cx="2307832" cy="1660332"/>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 name="Google Shape;17;p30"/>
          <p:cNvSpPr txBox="1"/>
          <p:nvPr>
            <p:ph type="ctrTitle"/>
          </p:nvPr>
        </p:nvSpPr>
        <p:spPr>
          <a:xfrm>
            <a:off x="510242" y="2733709"/>
            <a:ext cx="6069268" cy="1373070"/>
          </a:xfrm>
          <a:prstGeom prst="rect">
            <a:avLst/>
          </a:prstGeom>
          <a:noFill/>
          <a:ln>
            <a:noFill/>
          </a:ln>
        </p:spPr>
        <p:txBody>
          <a:bodyPr anchorCtr="0" anchor="b" bIns="45700" lIns="91425" spcFirstLastPara="1" rIns="91425" wrap="square" tIns="45700">
            <a:noAutofit/>
          </a:bodyPr>
          <a:lstStyle>
            <a:lvl1pPr lvl="0" algn="r">
              <a:lnSpc>
                <a:spcPct val="90000"/>
              </a:lnSpc>
              <a:spcBef>
                <a:spcPts val="0"/>
              </a:spcBef>
              <a:spcAft>
                <a:spcPts val="0"/>
              </a:spcAft>
              <a:buClr>
                <a:schemeClr val="lt1"/>
              </a:buClr>
              <a:buSzPts val="4800"/>
              <a:buFont typeface="Trebuchet MS"/>
              <a:buNone/>
              <a:defRPr sz="4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30"/>
          <p:cNvSpPr txBox="1"/>
          <p:nvPr>
            <p:ph idx="1" type="subTitle"/>
          </p:nvPr>
        </p:nvSpPr>
        <p:spPr>
          <a:xfrm>
            <a:off x="510241" y="4394040"/>
            <a:ext cx="6108101" cy="1117687"/>
          </a:xfrm>
          <a:prstGeom prst="rect">
            <a:avLst/>
          </a:prstGeom>
          <a:noFill/>
          <a:ln>
            <a:noFill/>
          </a:ln>
        </p:spPr>
        <p:txBody>
          <a:bodyPr anchorCtr="0" anchor="t" bIns="45700" lIns="91425" spcFirstLastPara="1" rIns="91425" wrap="square" tIns="45700">
            <a:normAutofit/>
          </a:bodyPr>
          <a:lstStyle>
            <a:lvl1pPr lvl="0" algn="r">
              <a:lnSpc>
                <a:spcPct val="90000"/>
              </a:lnSpc>
              <a:spcBef>
                <a:spcPts val="1000"/>
              </a:spcBef>
              <a:spcAft>
                <a:spcPts val="0"/>
              </a:spcAft>
              <a:buClr>
                <a:schemeClr val="lt1"/>
              </a:buClr>
              <a:buSzPts val="2000"/>
              <a:buNone/>
              <a:defRPr sz="2000"/>
            </a:lvl1pPr>
            <a:lvl2pPr lvl="1" algn="ctr">
              <a:lnSpc>
                <a:spcPct val="90000"/>
              </a:lnSpc>
              <a:spcBef>
                <a:spcPts val="500"/>
              </a:spcBef>
              <a:spcAft>
                <a:spcPts val="0"/>
              </a:spcAft>
              <a:buClr>
                <a:schemeClr val="lt1"/>
              </a:buClr>
              <a:buSzPts val="2000"/>
              <a:buNone/>
              <a:defRPr sz="2000"/>
            </a:lvl2pPr>
            <a:lvl3pPr lvl="2" algn="ctr">
              <a:lnSpc>
                <a:spcPct val="90000"/>
              </a:lnSpc>
              <a:spcBef>
                <a:spcPts val="500"/>
              </a:spcBef>
              <a:spcAft>
                <a:spcPts val="0"/>
              </a:spcAft>
              <a:buClr>
                <a:schemeClr val="lt1"/>
              </a:buClr>
              <a:buSzPts val="1800"/>
              <a:buNone/>
              <a:defRPr sz="1800"/>
            </a:lvl3pPr>
            <a:lvl4pPr lvl="3" algn="ctr">
              <a:lnSpc>
                <a:spcPct val="90000"/>
              </a:lnSpc>
              <a:spcBef>
                <a:spcPts val="500"/>
              </a:spcBef>
              <a:spcAft>
                <a:spcPts val="0"/>
              </a:spcAft>
              <a:buClr>
                <a:schemeClr val="lt1"/>
              </a:buClr>
              <a:buSzPts val="1600"/>
              <a:buNone/>
              <a:defRPr sz="1600"/>
            </a:lvl4pPr>
            <a:lvl5pPr lvl="4" algn="ctr">
              <a:lnSpc>
                <a:spcPct val="90000"/>
              </a:lnSpc>
              <a:spcBef>
                <a:spcPts val="500"/>
              </a:spcBef>
              <a:spcAft>
                <a:spcPts val="0"/>
              </a:spcAft>
              <a:buClr>
                <a:schemeClr val="lt1"/>
              </a:buClr>
              <a:buSzPts val="1600"/>
              <a:buNone/>
              <a:defRPr sz="1600"/>
            </a:lvl5pPr>
            <a:lvl6pPr lvl="5" algn="ctr">
              <a:lnSpc>
                <a:spcPct val="90000"/>
              </a:lnSpc>
              <a:spcBef>
                <a:spcPts val="5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p:txBody>
      </p:sp>
      <p:sp>
        <p:nvSpPr>
          <p:cNvPr id="19" name="Google Shape;19;p30"/>
          <p:cNvSpPr txBox="1"/>
          <p:nvPr>
            <p:ph idx="10" type="dt"/>
          </p:nvPr>
        </p:nvSpPr>
        <p:spPr>
          <a:xfrm>
            <a:off x="4555655" y="5936188"/>
            <a:ext cx="20574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30"/>
          <p:cNvSpPr txBox="1"/>
          <p:nvPr>
            <p:ph idx="11" type="ftr"/>
          </p:nvPr>
        </p:nvSpPr>
        <p:spPr>
          <a:xfrm>
            <a:off x="533401" y="5936189"/>
            <a:ext cx="4021666"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30"/>
          <p:cNvSpPr txBox="1"/>
          <p:nvPr>
            <p:ph idx="12" type="sldNum"/>
          </p:nvPr>
        </p:nvSpPr>
        <p:spPr>
          <a:xfrm>
            <a:off x="7010399" y="2750337"/>
            <a:ext cx="1370293" cy="1356442"/>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Τίτλος και περιεχόμενο" type="obj">
  <p:cSld name="OBJECT">
    <p:spTree>
      <p:nvGrpSpPr>
        <p:cNvPr id="22" name="Shape 22"/>
        <p:cNvGrpSpPr/>
        <p:nvPr/>
      </p:nvGrpSpPr>
      <p:grpSpPr>
        <a:xfrm>
          <a:off x="0" y="0"/>
          <a:ext cx="0" cy="0"/>
          <a:chOff x="0" y="0"/>
          <a:chExt cx="0" cy="0"/>
        </a:xfrm>
      </p:grpSpPr>
      <p:grpSp>
        <p:nvGrpSpPr>
          <p:cNvPr id="23" name="Google Shape;23;p31"/>
          <p:cNvGrpSpPr/>
          <p:nvPr/>
        </p:nvGrpSpPr>
        <p:grpSpPr>
          <a:xfrm>
            <a:off x="0" y="609600"/>
            <a:ext cx="9161969" cy="1677035"/>
            <a:chOff x="0" y="2895600"/>
            <a:chExt cx="9161969" cy="1677035"/>
          </a:xfrm>
        </p:grpSpPr>
        <p:pic>
          <p:nvPicPr>
            <p:cNvPr descr="HD-ShadowLong.png" id="24" name="Google Shape;24;p31"/>
            <p:cNvPicPr preferRelativeResize="0"/>
            <p:nvPr/>
          </p:nvPicPr>
          <p:blipFill rotWithShape="1">
            <a:blip r:embed="rId2">
              <a:alphaModFix/>
            </a:blip>
            <a:srcRect b="0" l="26982" r="-217" t="0"/>
            <a:stretch/>
          </p:blipFill>
          <p:spPr>
            <a:xfrm>
              <a:off x="0" y="4251471"/>
              <a:ext cx="7644384" cy="321164"/>
            </a:xfrm>
            <a:prstGeom prst="rect">
              <a:avLst/>
            </a:prstGeom>
            <a:noFill/>
            <a:ln>
              <a:noFill/>
            </a:ln>
          </p:spPr>
        </p:pic>
        <p:pic>
          <p:nvPicPr>
            <p:cNvPr descr="HD-ShadowShort.png" id="25" name="Google Shape;25;p31"/>
            <p:cNvPicPr preferRelativeResize="0"/>
            <p:nvPr/>
          </p:nvPicPr>
          <p:blipFill rotWithShape="1">
            <a:blip r:embed="rId3">
              <a:alphaModFix/>
            </a:blip>
            <a:srcRect b="0" l="0" r="9870" t="0"/>
            <a:stretch/>
          </p:blipFill>
          <p:spPr>
            <a:xfrm>
              <a:off x="7717217" y="4259262"/>
              <a:ext cx="1444752" cy="144270"/>
            </a:xfrm>
            <a:prstGeom prst="rect">
              <a:avLst/>
            </a:prstGeom>
            <a:noFill/>
            <a:ln>
              <a:noFill/>
            </a:ln>
          </p:spPr>
        </p:pic>
        <p:sp>
          <p:nvSpPr>
            <p:cNvPr id="26" name="Google Shape;26;p31"/>
            <p:cNvSpPr/>
            <p:nvPr/>
          </p:nvSpPr>
          <p:spPr>
            <a:xfrm>
              <a:off x="0" y="2895600"/>
              <a:ext cx="7567140" cy="1368198"/>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 name="Google Shape;27;p31"/>
            <p:cNvSpPr/>
            <p:nvPr/>
          </p:nvSpPr>
          <p:spPr>
            <a:xfrm>
              <a:off x="7710769" y="2895600"/>
              <a:ext cx="1433231"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8" name="Google Shape;28;p31"/>
          <p:cNvSpPr txBox="1"/>
          <p:nvPr>
            <p:ph type="title"/>
          </p:nvPr>
        </p:nvSpPr>
        <p:spPr>
          <a:xfrm>
            <a:off x="531639" y="753228"/>
            <a:ext cx="6896534" cy="108093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31"/>
          <p:cNvSpPr txBox="1"/>
          <p:nvPr>
            <p:ph idx="1" type="body"/>
          </p:nvPr>
        </p:nvSpPr>
        <p:spPr>
          <a:xfrm>
            <a:off x="533400" y="2336873"/>
            <a:ext cx="6887389" cy="359931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30" name="Google Shape;30;p31"/>
          <p:cNvSpPr txBox="1"/>
          <p:nvPr>
            <p:ph idx="10" type="dt"/>
          </p:nvPr>
        </p:nvSpPr>
        <p:spPr>
          <a:xfrm>
            <a:off x="5367881" y="5936188"/>
            <a:ext cx="20574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31"/>
          <p:cNvSpPr txBox="1"/>
          <p:nvPr>
            <p:ph idx="11" type="ftr"/>
          </p:nvPr>
        </p:nvSpPr>
        <p:spPr>
          <a:xfrm>
            <a:off x="533400" y="5936189"/>
            <a:ext cx="4834673"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31"/>
          <p:cNvSpPr txBox="1"/>
          <p:nvPr>
            <p:ph idx="12" type="sldNum"/>
          </p:nvPr>
        </p:nvSpPr>
        <p:spPr>
          <a:xfrm>
            <a:off x="7848600" y="753228"/>
            <a:ext cx="1157674" cy="1090789"/>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Κεφαλίδα ενότητας" type="secHead">
  <p:cSld name="SECTION_HEADER">
    <p:spTree>
      <p:nvGrpSpPr>
        <p:cNvPr id="33" name="Shape 33"/>
        <p:cNvGrpSpPr/>
        <p:nvPr/>
      </p:nvGrpSpPr>
      <p:grpSpPr>
        <a:xfrm>
          <a:off x="0" y="0"/>
          <a:ext cx="0" cy="0"/>
          <a:chOff x="0" y="0"/>
          <a:chExt cx="0" cy="0"/>
        </a:xfrm>
      </p:grpSpPr>
      <p:grpSp>
        <p:nvGrpSpPr>
          <p:cNvPr id="34" name="Google Shape;34;p32"/>
          <p:cNvGrpSpPr/>
          <p:nvPr/>
        </p:nvGrpSpPr>
        <p:grpSpPr>
          <a:xfrm>
            <a:off x="0" y="2728432"/>
            <a:ext cx="9161969" cy="1677035"/>
            <a:chOff x="0" y="2895600"/>
            <a:chExt cx="9161969" cy="1677035"/>
          </a:xfrm>
        </p:grpSpPr>
        <p:pic>
          <p:nvPicPr>
            <p:cNvPr descr="HD-ShadowLong.png" id="35" name="Google Shape;35;p32"/>
            <p:cNvPicPr preferRelativeResize="0"/>
            <p:nvPr/>
          </p:nvPicPr>
          <p:blipFill rotWithShape="1">
            <a:blip r:embed="rId2">
              <a:alphaModFix/>
            </a:blip>
            <a:srcRect b="0" l="26982" r="-217" t="0"/>
            <a:stretch/>
          </p:blipFill>
          <p:spPr>
            <a:xfrm>
              <a:off x="0" y="4251471"/>
              <a:ext cx="7644384" cy="321164"/>
            </a:xfrm>
            <a:prstGeom prst="rect">
              <a:avLst/>
            </a:prstGeom>
            <a:noFill/>
            <a:ln>
              <a:noFill/>
            </a:ln>
          </p:spPr>
        </p:pic>
        <p:pic>
          <p:nvPicPr>
            <p:cNvPr descr="HD-ShadowShort.png" id="36" name="Google Shape;36;p32"/>
            <p:cNvPicPr preferRelativeResize="0"/>
            <p:nvPr/>
          </p:nvPicPr>
          <p:blipFill rotWithShape="1">
            <a:blip r:embed="rId3">
              <a:alphaModFix/>
            </a:blip>
            <a:srcRect b="0" l="0" r="9870" t="0"/>
            <a:stretch/>
          </p:blipFill>
          <p:spPr>
            <a:xfrm>
              <a:off x="7717217" y="4259262"/>
              <a:ext cx="1444752" cy="144270"/>
            </a:xfrm>
            <a:prstGeom prst="rect">
              <a:avLst/>
            </a:prstGeom>
            <a:noFill/>
            <a:ln>
              <a:noFill/>
            </a:ln>
          </p:spPr>
        </p:pic>
        <p:sp>
          <p:nvSpPr>
            <p:cNvPr id="37" name="Google Shape;37;p32"/>
            <p:cNvSpPr/>
            <p:nvPr/>
          </p:nvSpPr>
          <p:spPr>
            <a:xfrm>
              <a:off x="0" y="2895600"/>
              <a:ext cx="7567140" cy="1368198"/>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 name="Google Shape;38;p32"/>
            <p:cNvSpPr/>
            <p:nvPr/>
          </p:nvSpPr>
          <p:spPr>
            <a:xfrm>
              <a:off x="7710769" y="2895600"/>
              <a:ext cx="1433231"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9" name="Google Shape;39;p32"/>
          <p:cNvSpPr txBox="1"/>
          <p:nvPr>
            <p:ph type="title"/>
          </p:nvPr>
        </p:nvSpPr>
        <p:spPr>
          <a:xfrm>
            <a:off x="531639" y="2869895"/>
            <a:ext cx="6889150" cy="1090788"/>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chemeClr val="lt1"/>
              </a:buClr>
              <a:buSzPts val="3600"/>
              <a:buFont typeface="Trebuchet MS"/>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p32"/>
          <p:cNvSpPr txBox="1"/>
          <p:nvPr>
            <p:ph idx="1" type="body"/>
          </p:nvPr>
        </p:nvSpPr>
        <p:spPr>
          <a:xfrm>
            <a:off x="531639" y="4232172"/>
            <a:ext cx="6889150" cy="1704017"/>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lt1"/>
              </a:buClr>
              <a:buSzPts val="2000"/>
              <a:buNone/>
              <a:defRPr sz="2000">
                <a:solidFill>
                  <a:schemeClr val="lt1"/>
                </a:solidFill>
              </a:defRPr>
            </a:lvl1pPr>
            <a:lvl2pPr indent="-228600" lvl="1" marL="914400" algn="l">
              <a:lnSpc>
                <a:spcPct val="90000"/>
              </a:lnSpc>
              <a:spcBef>
                <a:spcPts val="500"/>
              </a:spcBef>
              <a:spcAft>
                <a:spcPts val="0"/>
              </a:spcAft>
              <a:buClr>
                <a:schemeClr val="lt1"/>
              </a:buClr>
              <a:buSzPts val="2000"/>
              <a:buNone/>
              <a:defRPr sz="2000">
                <a:solidFill>
                  <a:schemeClr val="lt1"/>
                </a:solidFill>
              </a:defRPr>
            </a:lvl2pPr>
            <a:lvl3pPr indent="-228600" lvl="2" marL="1371600" algn="l">
              <a:lnSpc>
                <a:spcPct val="90000"/>
              </a:lnSpc>
              <a:spcBef>
                <a:spcPts val="500"/>
              </a:spcBef>
              <a:spcAft>
                <a:spcPts val="0"/>
              </a:spcAft>
              <a:buClr>
                <a:schemeClr val="lt1"/>
              </a:buClr>
              <a:buSzPts val="1800"/>
              <a:buNone/>
              <a:defRPr sz="1800">
                <a:solidFill>
                  <a:schemeClr val="lt1"/>
                </a:solidFill>
              </a:defRPr>
            </a:lvl3pPr>
            <a:lvl4pPr indent="-228600" lvl="3" marL="1828800" algn="l">
              <a:lnSpc>
                <a:spcPct val="90000"/>
              </a:lnSpc>
              <a:spcBef>
                <a:spcPts val="500"/>
              </a:spcBef>
              <a:spcAft>
                <a:spcPts val="0"/>
              </a:spcAft>
              <a:buClr>
                <a:schemeClr val="lt1"/>
              </a:buClr>
              <a:buSzPts val="1600"/>
              <a:buNone/>
              <a:defRPr sz="1600">
                <a:solidFill>
                  <a:schemeClr val="lt1"/>
                </a:solidFill>
              </a:defRPr>
            </a:lvl4pPr>
            <a:lvl5pPr indent="-228600" lvl="4" marL="2286000" algn="l">
              <a:lnSpc>
                <a:spcPct val="90000"/>
              </a:lnSpc>
              <a:spcBef>
                <a:spcPts val="500"/>
              </a:spcBef>
              <a:spcAft>
                <a:spcPts val="0"/>
              </a:spcAft>
              <a:buClr>
                <a:schemeClr val="lt1"/>
              </a:buClr>
              <a:buSzPts val="1600"/>
              <a:buNone/>
              <a:defRPr sz="1600">
                <a:solidFill>
                  <a:schemeClr val="lt1"/>
                </a:solidFill>
              </a:defRPr>
            </a:lvl5pPr>
            <a:lvl6pPr indent="-228600" lvl="5" marL="2743200" algn="l">
              <a:lnSpc>
                <a:spcPct val="90000"/>
              </a:lnSpc>
              <a:spcBef>
                <a:spcPts val="500"/>
              </a:spcBef>
              <a:spcAft>
                <a:spcPts val="0"/>
              </a:spcAft>
              <a:buClr>
                <a:schemeClr val="lt1"/>
              </a:buClr>
              <a:buSzPts val="1600"/>
              <a:buNone/>
              <a:defRPr sz="1600">
                <a:solidFill>
                  <a:schemeClr val="lt1"/>
                </a:solidFill>
              </a:defRPr>
            </a:lvl6pPr>
            <a:lvl7pPr indent="-228600" lvl="6" marL="3200400" algn="l">
              <a:lnSpc>
                <a:spcPct val="90000"/>
              </a:lnSpc>
              <a:spcBef>
                <a:spcPts val="500"/>
              </a:spcBef>
              <a:spcAft>
                <a:spcPts val="0"/>
              </a:spcAft>
              <a:buClr>
                <a:schemeClr val="lt1"/>
              </a:buClr>
              <a:buSzPts val="1600"/>
              <a:buNone/>
              <a:defRPr sz="1600">
                <a:solidFill>
                  <a:schemeClr val="lt1"/>
                </a:solidFill>
              </a:defRPr>
            </a:lvl7pPr>
            <a:lvl8pPr indent="-228600" lvl="7" marL="3657600" algn="l">
              <a:lnSpc>
                <a:spcPct val="90000"/>
              </a:lnSpc>
              <a:spcBef>
                <a:spcPts val="500"/>
              </a:spcBef>
              <a:spcAft>
                <a:spcPts val="0"/>
              </a:spcAft>
              <a:buClr>
                <a:schemeClr val="lt1"/>
              </a:buClr>
              <a:buSzPts val="1600"/>
              <a:buNone/>
              <a:defRPr sz="1600">
                <a:solidFill>
                  <a:schemeClr val="lt1"/>
                </a:solidFill>
              </a:defRPr>
            </a:lvl8pPr>
            <a:lvl9pPr indent="-228600" lvl="8" marL="4114800" algn="l">
              <a:lnSpc>
                <a:spcPct val="90000"/>
              </a:lnSpc>
              <a:spcBef>
                <a:spcPts val="500"/>
              </a:spcBef>
              <a:spcAft>
                <a:spcPts val="0"/>
              </a:spcAft>
              <a:buClr>
                <a:schemeClr val="lt1"/>
              </a:buClr>
              <a:buSzPts val="1600"/>
              <a:buNone/>
              <a:defRPr sz="1600">
                <a:solidFill>
                  <a:schemeClr val="lt1"/>
                </a:solidFill>
              </a:defRPr>
            </a:lvl9pPr>
          </a:lstStyle>
          <a:p/>
        </p:txBody>
      </p:sp>
      <p:sp>
        <p:nvSpPr>
          <p:cNvPr id="41" name="Google Shape;41;p32"/>
          <p:cNvSpPr txBox="1"/>
          <p:nvPr>
            <p:ph idx="10" type="dt"/>
          </p:nvPr>
        </p:nvSpPr>
        <p:spPr>
          <a:xfrm>
            <a:off x="5365810" y="5936188"/>
            <a:ext cx="20574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32"/>
          <p:cNvSpPr txBox="1"/>
          <p:nvPr>
            <p:ph idx="11" type="ftr"/>
          </p:nvPr>
        </p:nvSpPr>
        <p:spPr>
          <a:xfrm>
            <a:off x="533400" y="5936189"/>
            <a:ext cx="4834673"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32"/>
          <p:cNvSpPr txBox="1"/>
          <p:nvPr>
            <p:ph idx="12" type="sldNum"/>
          </p:nvPr>
        </p:nvSpPr>
        <p:spPr>
          <a:xfrm>
            <a:off x="7856438" y="2869896"/>
            <a:ext cx="1149836" cy="1090789"/>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Σύγκριση" type="twoTxTwoObj">
  <p:cSld name="TWO_OBJECTS_WITH_TEXT">
    <p:spTree>
      <p:nvGrpSpPr>
        <p:cNvPr id="44" name="Shape 44"/>
        <p:cNvGrpSpPr/>
        <p:nvPr/>
      </p:nvGrpSpPr>
      <p:grpSpPr>
        <a:xfrm>
          <a:off x="0" y="0"/>
          <a:ext cx="0" cy="0"/>
          <a:chOff x="0" y="0"/>
          <a:chExt cx="0" cy="0"/>
        </a:xfrm>
      </p:grpSpPr>
      <p:grpSp>
        <p:nvGrpSpPr>
          <p:cNvPr id="45" name="Google Shape;45;p33"/>
          <p:cNvGrpSpPr/>
          <p:nvPr/>
        </p:nvGrpSpPr>
        <p:grpSpPr>
          <a:xfrm>
            <a:off x="0" y="609600"/>
            <a:ext cx="9161969" cy="1677035"/>
            <a:chOff x="0" y="2895600"/>
            <a:chExt cx="9161969" cy="1677035"/>
          </a:xfrm>
        </p:grpSpPr>
        <p:pic>
          <p:nvPicPr>
            <p:cNvPr descr="HD-ShadowLong.png" id="46" name="Google Shape;46;p33"/>
            <p:cNvPicPr preferRelativeResize="0"/>
            <p:nvPr/>
          </p:nvPicPr>
          <p:blipFill rotWithShape="1">
            <a:blip r:embed="rId2">
              <a:alphaModFix/>
            </a:blip>
            <a:srcRect b="0" l="26982" r="-217" t="0"/>
            <a:stretch/>
          </p:blipFill>
          <p:spPr>
            <a:xfrm>
              <a:off x="0" y="4251471"/>
              <a:ext cx="7644384" cy="321164"/>
            </a:xfrm>
            <a:prstGeom prst="rect">
              <a:avLst/>
            </a:prstGeom>
            <a:noFill/>
            <a:ln>
              <a:noFill/>
            </a:ln>
          </p:spPr>
        </p:pic>
        <p:pic>
          <p:nvPicPr>
            <p:cNvPr descr="HD-ShadowShort.png" id="47" name="Google Shape;47;p33"/>
            <p:cNvPicPr preferRelativeResize="0"/>
            <p:nvPr/>
          </p:nvPicPr>
          <p:blipFill rotWithShape="1">
            <a:blip r:embed="rId3">
              <a:alphaModFix/>
            </a:blip>
            <a:srcRect b="0" l="0" r="9870" t="0"/>
            <a:stretch/>
          </p:blipFill>
          <p:spPr>
            <a:xfrm>
              <a:off x="7717217" y="4259262"/>
              <a:ext cx="1444752" cy="144270"/>
            </a:xfrm>
            <a:prstGeom prst="rect">
              <a:avLst/>
            </a:prstGeom>
            <a:noFill/>
            <a:ln>
              <a:noFill/>
            </a:ln>
          </p:spPr>
        </p:pic>
        <p:sp>
          <p:nvSpPr>
            <p:cNvPr id="48" name="Google Shape;48;p33"/>
            <p:cNvSpPr/>
            <p:nvPr/>
          </p:nvSpPr>
          <p:spPr>
            <a:xfrm>
              <a:off x="0" y="2895600"/>
              <a:ext cx="7567140" cy="1368198"/>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 name="Google Shape;49;p33"/>
            <p:cNvSpPr/>
            <p:nvPr/>
          </p:nvSpPr>
          <p:spPr>
            <a:xfrm>
              <a:off x="7710769" y="2895600"/>
              <a:ext cx="1433231"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50" name="Google Shape;50;p33"/>
          <p:cNvSpPr txBox="1"/>
          <p:nvPr>
            <p:ph type="title"/>
          </p:nvPr>
        </p:nvSpPr>
        <p:spPr>
          <a:xfrm>
            <a:off x="531639" y="753230"/>
            <a:ext cx="6896534" cy="108093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33"/>
          <p:cNvSpPr txBox="1"/>
          <p:nvPr>
            <p:ph idx="1" type="body"/>
          </p:nvPr>
        </p:nvSpPr>
        <p:spPr>
          <a:xfrm>
            <a:off x="760988" y="2336874"/>
            <a:ext cx="3145080" cy="693135"/>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400"/>
              <a:buNone/>
              <a:defRPr b="1" sz="2400"/>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52" name="Google Shape;52;p33"/>
          <p:cNvSpPr txBox="1"/>
          <p:nvPr>
            <p:ph idx="2" type="body"/>
          </p:nvPr>
        </p:nvSpPr>
        <p:spPr>
          <a:xfrm>
            <a:off x="531638" y="3030009"/>
            <a:ext cx="3367045" cy="2906179"/>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53" name="Google Shape;53;p33"/>
          <p:cNvSpPr txBox="1"/>
          <p:nvPr>
            <p:ph idx="3" type="body"/>
          </p:nvPr>
        </p:nvSpPr>
        <p:spPr>
          <a:xfrm>
            <a:off x="4282646" y="2336873"/>
            <a:ext cx="3145527" cy="692076"/>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400"/>
              <a:buNone/>
              <a:defRPr b="1" sz="2400"/>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54" name="Google Shape;54;p33"/>
          <p:cNvSpPr txBox="1"/>
          <p:nvPr>
            <p:ph idx="4" type="body"/>
          </p:nvPr>
        </p:nvSpPr>
        <p:spPr>
          <a:xfrm>
            <a:off x="4061129" y="3030009"/>
            <a:ext cx="3367044" cy="2906179"/>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55" name="Google Shape;55;p33"/>
          <p:cNvSpPr txBox="1"/>
          <p:nvPr>
            <p:ph idx="10" type="dt"/>
          </p:nvPr>
        </p:nvSpPr>
        <p:spPr>
          <a:xfrm>
            <a:off x="5367881" y="5936188"/>
            <a:ext cx="20574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33"/>
          <p:cNvSpPr txBox="1"/>
          <p:nvPr>
            <p:ph idx="11" type="ftr"/>
          </p:nvPr>
        </p:nvSpPr>
        <p:spPr>
          <a:xfrm>
            <a:off x="533400" y="5936189"/>
            <a:ext cx="4834673"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33"/>
          <p:cNvSpPr txBox="1"/>
          <p:nvPr>
            <p:ph idx="12" type="sldNum"/>
          </p:nvPr>
        </p:nvSpPr>
        <p:spPr>
          <a:xfrm>
            <a:off x="7848600" y="753228"/>
            <a:ext cx="1157674" cy="1090789"/>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Δύο περιεχόμενα" type="twoObj">
  <p:cSld name="TWO_OBJECTS">
    <p:spTree>
      <p:nvGrpSpPr>
        <p:cNvPr id="58" name="Shape 58"/>
        <p:cNvGrpSpPr/>
        <p:nvPr/>
      </p:nvGrpSpPr>
      <p:grpSpPr>
        <a:xfrm>
          <a:off x="0" y="0"/>
          <a:ext cx="0" cy="0"/>
          <a:chOff x="0" y="0"/>
          <a:chExt cx="0" cy="0"/>
        </a:xfrm>
      </p:grpSpPr>
      <p:grpSp>
        <p:nvGrpSpPr>
          <p:cNvPr id="59" name="Google Shape;59;p34"/>
          <p:cNvGrpSpPr/>
          <p:nvPr/>
        </p:nvGrpSpPr>
        <p:grpSpPr>
          <a:xfrm>
            <a:off x="0" y="609600"/>
            <a:ext cx="9161969" cy="1677035"/>
            <a:chOff x="0" y="2895600"/>
            <a:chExt cx="9161969" cy="1677035"/>
          </a:xfrm>
        </p:grpSpPr>
        <p:pic>
          <p:nvPicPr>
            <p:cNvPr descr="HD-ShadowLong.png" id="60" name="Google Shape;60;p34"/>
            <p:cNvPicPr preferRelativeResize="0"/>
            <p:nvPr/>
          </p:nvPicPr>
          <p:blipFill rotWithShape="1">
            <a:blip r:embed="rId2">
              <a:alphaModFix/>
            </a:blip>
            <a:srcRect b="0" l="26982" r="-217" t="0"/>
            <a:stretch/>
          </p:blipFill>
          <p:spPr>
            <a:xfrm>
              <a:off x="0" y="4251471"/>
              <a:ext cx="7644384" cy="321164"/>
            </a:xfrm>
            <a:prstGeom prst="rect">
              <a:avLst/>
            </a:prstGeom>
            <a:noFill/>
            <a:ln>
              <a:noFill/>
            </a:ln>
          </p:spPr>
        </p:pic>
        <p:pic>
          <p:nvPicPr>
            <p:cNvPr descr="HD-ShadowShort.png" id="61" name="Google Shape;61;p34"/>
            <p:cNvPicPr preferRelativeResize="0"/>
            <p:nvPr/>
          </p:nvPicPr>
          <p:blipFill rotWithShape="1">
            <a:blip r:embed="rId3">
              <a:alphaModFix/>
            </a:blip>
            <a:srcRect b="0" l="0" r="9870" t="0"/>
            <a:stretch/>
          </p:blipFill>
          <p:spPr>
            <a:xfrm>
              <a:off x="7717217" y="4259262"/>
              <a:ext cx="1444752" cy="144270"/>
            </a:xfrm>
            <a:prstGeom prst="rect">
              <a:avLst/>
            </a:prstGeom>
            <a:noFill/>
            <a:ln>
              <a:noFill/>
            </a:ln>
          </p:spPr>
        </p:pic>
        <p:sp>
          <p:nvSpPr>
            <p:cNvPr id="62" name="Google Shape;62;p34"/>
            <p:cNvSpPr/>
            <p:nvPr/>
          </p:nvSpPr>
          <p:spPr>
            <a:xfrm>
              <a:off x="0" y="2895600"/>
              <a:ext cx="7567140" cy="1368198"/>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 name="Google Shape;63;p34"/>
            <p:cNvSpPr/>
            <p:nvPr/>
          </p:nvSpPr>
          <p:spPr>
            <a:xfrm>
              <a:off x="7710769" y="2895600"/>
              <a:ext cx="1433231"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64" name="Google Shape;64;p34"/>
          <p:cNvSpPr txBox="1"/>
          <p:nvPr>
            <p:ph type="title"/>
          </p:nvPr>
        </p:nvSpPr>
        <p:spPr>
          <a:xfrm>
            <a:off x="533400" y="753228"/>
            <a:ext cx="6887390" cy="108093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34"/>
          <p:cNvSpPr txBox="1"/>
          <p:nvPr>
            <p:ph idx="1" type="body"/>
          </p:nvPr>
        </p:nvSpPr>
        <p:spPr>
          <a:xfrm>
            <a:off x="533400" y="2336873"/>
            <a:ext cx="3357899" cy="359931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66" name="Google Shape;66;p34"/>
          <p:cNvSpPr txBox="1"/>
          <p:nvPr>
            <p:ph idx="2" type="body"/>
          </p:nvPr>
        </p:nvSpPr>
        <p:spPr>
          <a:xfrm>
            <a:off x="4061128" y="2336873"/>
            <a:ext cx="3359661" cy="359931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67" name="Google Shape;67;p34"/>
          <p:cNvSpPr txBox="1"/>
          <p:nvPr>
            <p:ph idx="10" type="dt"/>
          </p:nvPr>
        </p:nvSpPr>
        <p:spPr>
          <a:xfrm>
            <a:off x="5367881" y="5936188"/>
            <a:ext cx="20574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34"/>
          <p:cNvSpPr txBox="1"/>
          <p:nvPr>
            <p:ph idx="11" type="ftr"/>
          </p:nvPr>
        </p:nvSpPr>
        <p:spPr>
          <a:xfrm>
            <a:off x="533400" y="5936189"/>
            <a:ext cx="4834673"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34"/>
          <p:cNvSpPr txBox="1"/>
          <p:nvPr>
            <p:ph idx="12" type="sldNum"/>
          </p:nvPr>
        </p:nvSpPr>
        <p:spPr>
          <a:xfrm>
            <a:off x="7848600" y="753228"/>
            <a:ext cx="1157674" cy="1090789"/>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Μόνο τίτλος" type="titleOnly">
  <p:cSld name="TITLE_ONLY">
    <p:spTree>
      <p:nvGrpSpPr>
        <p:cNvPr id="70" name="Shape 70"/>
        <p:cNvGrpSpPr/>
        <p:nvPr/>
      </p:nvGrpSpPr>
      <p:grpSpPr>
        <a:xfrm>
          <a:off x="0" y="0"/>
          <a:ext cx="0" cy="0"/>
          <a:chOff x="0" y="0"/>
          <a:chExt cx="0" cy="0"/>
        </a:xfrm>
      </p:grpSpPr>
      <p:grpSp>
        <p:nvGrpSpPr>
          <p:cNvPr id="71" name="Google Shape;71;p35"/>
          <p:cNvGrpSpPr/>
          <p:nvPr/>
        </p:nvGrpSpPr>
        <p:grpSpPr>
          <a:xfrm>
            <a:off x="0" y="609600"/>
            <a:ext cx="9161969" cy="1677035"/>
            <a:chOff x="0" y="2895600"/>
            <a:chExt cx="9161969" cy="1677035"/>
          </a:xfrm>
        </p:grpSpPr>
        <p:pic>
          <p:nvPicPr>
            <p:cNvPr descr="HD-ShadowLong.png" id="72" name="Google Shape;72;p35"/>
            <p:cNvPicPr preferRelativeResize="0"/>
            <p:nvPr/>
          </p:nvPicPr>
          <p:blipFill rotWithShape="1">
            <a:blip r:embed="rId2">
              <a:alphaModFix/>
            </a:blip>
            <a:srcRect b="0" l="26982" r="-217" t="0"/>
            <a:stretch/>
          </p:blipFill>
          <p:spPr>
            <a:xfrm>
              <a:off x="0" y="4251471"/>
              <a:ext cx="7644384" cy="321164"/>
            </a:xfrm>
            <a:prstGeom prst="rect">
              <a:avLst/>
            </a:prstGeom>
            <a:noFill/>
            <a:ln>
              <a:noFill/>
            </a:ln>
          </p:spPr>
        </p:pic>
        <p:pic>
          <p:nvPicPr>
            <p:cNvPr descr="HD-ShadowShort.png" id="73" name="Google Shape;73;p35"/>
            <p:cNvPicPr preferRelativeResize="0"/>
            <p:nvPr/>
          </p:nvPicPr>
          <p:blipFill rotWithShape="1">
            <a:blip r:embed="rId3">
              <a:alphaModFix/>
            </a:blip>
            <a:srcRect b="0" l="0" r="9870" t="0"/>
            <a:stretch/>
          </p:blipFill>
          <p:spPr>
            <a:xfrm>
              <a:off x="7717217" y="4259262"/>
              <a:ext cx="1444752" cy="144270"/>
            </a:xfrm>
            <a:prstGeom prst="rect">
              <a:avLst/>
            </a:prstGeom>
            <a:noFill/>
            <a:ln>
              <a:noFill/>
            </a:ln>
          </p:spPr>
        </p:pic>
        <p:sp>
          <p:nvSpPr>
            <p:cNvPr id="74" name="Google Shape;74;p35"/>
            <p:cNvSpPr/>
            <p:nvPr/>
          </p:nvSpPr>
          <p:spPr>
            <a:xfrm>
              <a:off x="0" y="2895600"/>
              <a:ext cx="7567140" cy="1368198"/>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 name="Google Shape;75;p35"/>
            <p:cNvSpPr/>
            <p:nvPr/>
          </p:nvSpPr>
          <p:spPr>
            <a:xfrm>
              <a:off x="7710769" y="2895600"/>
              <a:ext cx="1433231"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76" name="Google Shape;76;p35"/>
          <p:cNvSpPr txBox="1"/>
          <p:nvPr>
            <p:ph type="title"/>
          </p:nvPr>
        </p:nvSpPr>
        <p:spPr>
          <a:xfrm>
            <a:off x="531639" y="753228"/>
            <a:ext cx="6896534" cy="108093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35"/>
          <p:cNvSpPr txBox="1"/>
          <p:nvPr>
            <p:ph idx="10" type="dt"/>
          </p:nvPr>
        </p:nvSpPr>
        <p:spPr>
          <a:xfrm>
            <a:off x="5367881" y="5936188"/>
            <a:ext cx="20574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35"/>
          <p:cNvSpPr txBox="1"/>
          <p:nvPr>
            <p:ph idx="11" type="ftr"/>
          </p:nvPr>
        </p:nvSpPr>
        <p:spPr>
          <a:xfrm>
            <a:off x="533400" y="5936189"/>
            <a:ext cx="4834673"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35"/>
          <p:cNvSpPr txBox="1"/>
          <p:nvPr>
            <p:ph idx="12" type="sldNum"/>
          </p:nvPr>
        </p:nvSpPr>
        <p:spPr>
          <a:xfrm>
            <a:off x="7848600" y="753228"/>
            <a:ext cx="1157674" cy="1090789"/>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Κενό" type="blank">
  <p:cSld name="BLANK">
    <p:spTree>
      <p:nvGrpSpPr>
        <p:cNvPr id="80" name="Shape 80"/>
        <p:cNvGrpSpPr/>
        <p:nvPr/>
      </p:nvGrpSpPr>
      <p:grpSpPr>
        <a:xfrm>
          <a:off x="0" y="0"/>
          <a:ext cx="0" cy="0"/>
          <a:chOff x="0" y="0"/>
          <a:chExt cx="0" cy="0"/>
        </a:xfrm>
      </p:grpSpPr>
      <p:pic>
        <p:nvPicPr>
          <p:cNvPr descr="HD-ShadowShort.png" id="81" name="Google Shape;81;p36"/>
          <p:cNvPicPr preferRelativeResize="0"/>
          <p:nvPr/>
        </p:nvPicPr>
        <p:blipFill rotWithShape="1">
          <a:blip r:embed="rId2">
            <a:alphaModFix/>
          </a:blip>
          <a:srcRect b="0" l="0" r="9870" t="0"/>
          <a:stretch/>
        </p:blipFill>
        <p:spPr>
          <a:xfrm>
            <a:off x="7717217" y="1973262"/>
            <a:ext cx="1444752" cy="144270"/>
          </a:xfrm>
          <a:prstGeom prst="rect">
            <a:avLst/>
          </a:prstGeom>
          <a:noFill/>
          <a:ln>
            <a:noFill/>
          </a:ln>
        </p:spPr>
      </p:pic>
      <p:sp>
        <p:nvSpPr>
          <p:cNvPr id="82" name="Google Shape;82;p36"/>
          <p:cNvSpPr/>
          <p:nvPr/>
        </p:nvSpPr>
        <p:spPr>
          <a:xfrm>
            <a:off x="7710769" y="609600"/>
            <a:ext cx="1433231"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 name="Google Shape;83;p36"/>
          <p:cNvSpPr txBox="1"/>
          <p:nvPr>
            <p:ph idx="10" type="dt"/>
          </p:nvPr>
        </p:nvSpPr>
        <p:spPr>
          <a:xfrm>
            <a:off x="5367881" y="5936188"/>
            <a:ext cx="20574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36"/>
          <p:cNvSpPr txBox="1"/>
          <p:nvPr>
            <p:ph idx="11" type="ftr"/>
          </p:nvPr>
        </p:nvSpPr>
        <p:spPr>
          <a:xfrm>
            <a:off x="533400" y="5936189"/>
            <a:ext cx="4834673"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 name="Google Shape;85;p36"/>
          <p:cNvSpPr txBox="1"/>
          <p:nvPr>
            <p:ph idx="12" type="sldNum"/>
          </p:nvPr>
        </p:nvSpPr>
        <p:spPr>
          <a:xfrm>
            <a:off x="7848600" y="753228"/>
            <a:ext cx="1157674" cy="1090789"/>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Περιεχόμενο με λεζάντα" type="objTx">
  <p:cSld name="OBJECT_WITH_CAPTION_TEXT">
    <p:spTree>
      <p:nvGrpSpPr>
        <p:cNvPr id="86" name="Shape 86"/>
        <p:cNvGrpSpPr/>
        <p:nvPr/>
      </p:nvGrpSpPr>
      <p:grpSpPr>
        <a:xfrm>
          <a:off x="0" y="0"/>
          <a:ext cx="0" cy="0"/>
          <a:chOff x="0" y="0"/>
          <a:chExt cx="0" cy="0"/>
        </a:xfrm>
      </p:grpSpPr>
      <p:grpSp>
        <p:nvGrpSpPr>
          <p:cNvPr id="87" name="Google Shape;87;p37"/>
          <p:cNvGrpSpPr/>
          <p:nvPr/>
        </p:nvGrpSpPr>
        <p:grpSpPr>
          <a:xfrm>
            <a:off x="0" y="609600"/>
            <a:ext cx="9161969" cy="1677035"/>
            <a:chOff x="0" y="2895600"/>
            <a:chExt cx="9161969" cy="1677035"/>
          </a:xfrm>
        </p:grpSpPr>
        <p:pic>
          <p:nvPicPr>
            <p:cNvPr descr="HD-ShadowLong.png" id="88" name="Google Shape;88;p37"/>
            <p:cNvPicPr preferRelativeResize="0"/>
            <p:nvPr/>
          </p:nvPicPr>
          <p:blipFill rotWithShape="1">
            <a:blip r:embed="rId2">
              <a:alphaModFix/>
            </a:blip>
            <a:srcRect b="0" l="26982" r="-217" t="0"/>
            <a:stretch/>
          </p:blipFill>
          <p:spPr>
            <a:xfrm>
              <a:off x="0" y="4251471"/>
              <a:ext cx="7644384" cy="321164"/>
            </a:xfrm>
            <a:prstGeom prst="rect">
              <a:avLst/>
            </a:prstGeom>
            <a:noFill/>
            <a:ln>
              <a:noFill/>
            </a:ln>
          </p:spPr>
        </p:pic>
        <p:pic>
          <p:nvPicPr>
            <p:cNvPr descr="HD-ShadowShort.png" id="89" name="Google Shape;89;p37"/>
            <p:cNvPicPr preferRelativeResize="0"/>
            <p:nvPr/>
          </p:nvPicPr>
          <p:blipFill rotWithShape="1">
            <a:blip r:embed="rId3">
              <a:alphaModFix/>
            </a:blip>
            <a:srcRect b="0" l="0" r="9870" t="0"/>
            <a:stretch/>
          </p:blipFill>
          <p:spPr>
            <a:xfrm>
              <a:off x="7717217" y="4259262"/>
              <a:ext cx="1444752" cy="144270"/>
            </a:xfrm>
            <a:prstGeom prst="rect">
              <a:avLst/>
            </a:prstGeom>
            <a:noFill/>
            <a:ln>
              <a:noFill/>
            </a:ln>
          </p:spPr>
        </p:pic>
        <p:sp>
          <p:nvSpPr>
            <p:cNvPr id="90" name="Google Shape;90;p37"/>
            <p:cNvSpPr/>
            <p:nvPr/>
          </p:nvSpPr>
          <p:spPr>
            <a:xfrm>
              <a:off x="0" y="2895600"/>
              <a:ext cx="7567140" cy="1368198"/>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 name="Google Shape;91;p37"/>
            <p:cNvSpPr/>
            <p:nvPr/>
          </p:nvSpPr>
          <p:spPr>
            <a:xfrm>
              <a:off x="7710769" y="2895600"/>
              <a:ext cx="1433231"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92" name="Google Shape;92;p37"/>
          <p:cNvSpPr txBox="1"/>
          <p:nvPr>
            <p:ph type="title"/>
          </p:nvPr>
        </p:nvSpPr>
        <p:spPr>
          <a:xfrm>
            <a:off x="531639" y="753227"/>
            <a:ext cx="6896534" cy="108094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600"/>
              <a:buFont typeface="Trebuchet MS"/>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3" name="Google Shape;93;p37"/>
          <p:cNvSpPr txBox="1"/>
          <p:nvPr>
            <p:ph idx="1" type="body"/>
          </p:nvPr>
        </p:nvSpPr>
        <p:spPr>
          <a:xfrm>
            <a:off x="3514385" y="2336874"/>
            <a:ext cx="3913788" cy="3599313"/>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94" name="Google Shape;94;p37"/>
          <p:cNvSpPr txBox="1"/>
          <p:nvPr>
            <p:ph idx="2" type="body"/>
          </p:nvPr>
        </p:nvSpPr>
        <p:spPr>
          <a:xfrm>
            <a:off x="533401" y="2336873"/>
            <a:ext cx="2796240" cy="3599317"/>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95" name="Google Shape;95;p37"/>
          <p:cNvSpPr txBox="1"/>
          <p:nvPr>
            <p:ph idx="10" type="dt"/>
          </p:nvPr>
        </p:nvSpPr>
        <p:spPr>
          <a:xfrm>
            <a:off x="5367881" y="5936188"/>
            <a:ext cx="20574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6" name="Google Shape;96;p37"/>
          <p:cNvSpPr txBox="1"/>
          <p:nvPr>
            <p:ph idx="11" type="ftr"/>
          </p:nvPr>
        </p:nvSpPr>
        <p:spPr>
          <a:xfrm>
            <a:off x="533400" y="5936189"/>
            <a:ext cx="4834673"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7" name="Google Shape;97;p37"/>
          <p:cNvSpPr txBox="1"/>
          <p:nvPr>
            <p:ph idx="12" type="sldNum"/>
          </p:nvPr>
        </p:nvSpPr>
        <p:spPr>
          <a:xfrm>
            <a:off x="7848600" y="753228"/>
            <a:ext cx="1157674" cy="1090789"/>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Εικόνα με λεζάντα" type="picTx">
  <p:cSld name="PICTURE_WITH_CAPTION_TEXT">
    <p:spTree>
      <p:nvGrpSpPr>
        <p:cNvPr id="98" name="Shape 98"/>
        <p:cNvGrpSpPr/>
        <p:nvPr/>
      </p:nvGrpSpPr>
      <p:grpSpPr>
        <a:xfrm>
          <a:off x="0" y="0"/>
          <a:ext cx="0" cy="0"/>
          <a:chOff x="0" y="0"/>
          <a:chExt cx="0" cy="0"/>
        </a:xfrm>
      </p:grpSpPr>
      <p:grpSp>
        <p:nvGrpSpPr>
          <p:cNvPr id="99" name="Google Shape;99;p38"/>
          <p:cNvGrpSpPr/>
          <p:nvPr/>
        </p:nvGrpSpPr>
        <p:grpSpPr>
          <a:xfrm>
            <a:off x="0" y="609600"/>
            <a:ext cx="9161969" cy="1677035"/>
            <a:chOff x="0" y="2895600"/>
            <a:chExt cx="9161969" cy="1677035"/>
          </a:xfrm>
        </p:grpSpPr>
        <p:pic>
          <p:nvPicPr>
            <p:cNvPr descr="HD-ShadowLong.png" id="100" name="Google Shape;100;p38"/>
            <p:cNvPicPr preferRelativeResize="0"/>
            <p:nvPr/>
          </p:nvPicPr>
          <p:blipFill rotWithShape="1">
            <a:blip r:embed="rId2">
              <a:alphaModFix/>
            </a:blip>
            <a:srcRect b="0" l="26982" r="-217" t="0"/>
            <a:stretch/>
          </p:blipFill>
          <p:spPr>
            <a:xfrm>
              <a:off x="0" y="4251471"/>
              <a:ext cx="7644384" cy="321164"/>
            </a:xfrm>
            <a:prstGeom prst="rect">
              <a:avLst/>
            </a:prstGeom>
            <a:noFill/>
            <a:ln>
              <a:noFill/>
            </a:ln>
          </p:spPr>
        </p:pic>
        <p:pic>
          <p:nvPicPr>
            <p:cNvPr descr="HD-ShadowShort.png" id="101" name="Google Shape;101;p38"/>
            <p:cNvPicPr preferRelativeResize="0"/>
            <p:nvPr/>
          </p:nvPicPr>
          <p:blipFill rotWithShape="1">
            <a:blip r:embed="rId3">
              <a:alphaModFix/>
            </a:blip>
            <a:srcRect b="0" l="0" r="9870" t="0"/>
            <a:stretch/>
          </p:blipFill>
          <p:spPr>
            <a:xfrm>
              <a:off x="7717217" y="4259262"/>
              <a:ext cx="1444752" cy="144270"/>
            </a:xfrm>
            <a:prstGeom prst="rect">
              <a:avLst/>
            </a:prstGeom>
            <a:noFill/>
            <a:ln>
              <a:noFill/>
            </a:ln>
          </p:spPr>
        </p:pic>
        <p:sp>
          <p:nvSpPr>
            <p:cNvPr id="102" name="Google Shape;102;p38"/>
            <p:cNvSpPr/>
            <p:nvPr/>
          </p:nvSpPr>
          <p:spPr>
            <a:xfrm>
              <a:off x="0" y="2895600"/>
              <a:ext cx="7567140" cy="1368198"/>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 name="Google Shape;103;p38"/>
            <p:cNvSpPr/>
            <p:nvPr/>
          </p:nvSpPr>
          <p:spPr>
            <a:xfrm>
              <a:off x="7710769" y="2895600"/>
              <a:ext cx="1433231"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04" name="Google Shape;104;p38"/>
          <p:cNvSpPr txBox="1"/>
          <p:nvPr>
            <p:ph type="title"/>
          </p:nvPr>
        </p:nvSpPr>
        <p:spPr>
          <a:xfrm>
            <a:off x="531639" y="753228"/>
            <a:ext cx="6896534" cy="108093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600"/>
              <a:buFont typeface="Trebuchet MS"/>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5" name="Google Shape;105;p38"/>
          <p:cNvSpPr/>
          <p:nvPr>
            <p:ph idx="2" type="pic"/>
          </p:nvPr>
        </p:nvSpPr>
        <p:spPr>
          <a:xfrm>
            <a:off x="3510956" y="2336874"/>
            <a:ext cx="3917217" cy="3599312"/>
          </a:xfrm>
          <a:prstGeom prst="rect">
            <a:avLst/>
          </a:prstGeom>
          <a:noFill/>
          <a:ln>
            <a:noFill/>
          </a:ln>
          <a:effectLst>
            <a:outerShdw blurRad="76200" rotWithShape="0" algn="tl" dir="5040000" dist="63500">
              <a:srgbClr val="000000">
                <a:alpha val="40000"/>
              </a:srgbClr>
            </a:outerShdw>
          </a:effectLst>
        </p:spPr>
      </p:sp>
      <p:sp>
        <p:nvSpPr>
          <p:cNvPr id="106" name="Google Shape;106;p38"/>
          <p:cNvSpPr txBox="1"/>
          <p:nvPr>
            <p:ph idx="1" type="body"/>
          </p:nvPr>
        </p:nvSpPr>
        <p:spPr>
          <a:xfrm>
            <a:off x="531638" y="2336874"/>
            <a:ext cx="2798487" cy="3599315"/>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107" name="Google Shape;107;p38"/>
          <p:cNvSpPr txBox="1"/>
          <p:nvPr>
            <p:ph idx="10" type="dt"/>
          </p:nvPr>
        </p:nvSpPr>
        <p:spPr>
          <a:xfrm>
            <a:off x="5367881" y="5936188"/>
            <a:ext cx="20574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8" name="Google Shape;108;p38"/>
          <p:cNvSpPr txBox="1"/>
          <p:nvPr>
            <p:ph idx="11" type="ftr"/>
          </p:nvPr>
        </p:nvSpPr>
        <p:spPr>
          <a:xfrm>
            <a:off x="533400" y="5936189"/>
            <a:ext cx="4834673"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9" name="Google Shape;109;p38"/>
          <p:cNvSpPr txBox="1"/>
          <p:nvPr>
            <p:ph idx="12" type="sldNum"/>
          </p:nvPr>
        </p:nvSpPr>
        <p:spPr>
          <a:xfrm>
            <a:off x="7848600" y="753228"/>
            <a:ext cx="1157674" cy="1090789"/>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Πανοραμική εικόνα με λεζάντα">
  <p:cSld name="Πανοραμική εικόνα με λεζάντα">
    <p:spTree>
      <p:nvGrpSpPr>
        <p:cNvPr id="110" name="Shape 110"/>
        <p:cNvGrpSpPr/>
        <p:nvPr/>
      </p:nvGrpSpPr>
      <p:grpSpPr>
        <a:xfrm>
          <a:off x="0" y="0"/>
          <a:ext cx="0" cy="0"/>
          <a:chOff x="0" y="0"/>
          <a:chExt cx="0" cy="0"/>
        </a:xfrm>
      </p:grpSpPr>
      <p:grpSp>
        <p:nvGrpSpPr>
          <p:cNvPr id="111" name="Google Shape;111;p39"/>
          <p:cNvGrpSpPr/>
          <p:nvPr/>
        </p:nvGrpSpPr>
        <p:grpSpPr>
          <a:xfrm>
            <a:off x="0" y="4572000"/>
            <a:ext cx="9161969" cy="1677035"/>
            <a:chOff x="0" y="2895600"/>
            <a:chExt cx="9161969" cy="1677035"/>
          </a:xfrm>
        </p:grpSpPr>
        <p:pic>
          <p:nvPicPr>
            <p:cNvPr descr="HD-ShadowLong.png" id="112" name="Google Shape;112;p39"/>
            <p:cNvPicPr preferRelativeResize="0"/>
            <p:nvPr/>
          </p:nvPicPr>
          <p:blipFill rotWithShape="1">
            <a:blip r:embed="rId2">
              <a:alphaModFix/>
            </a:blip>
            <a:srcRect b="0" l="26982" r="-217" t="0"/>
            <a:stretch/>
          </p:blipFill>
          <p:spPr>
            <a:xfrm>
              <a:off x="0" y="4251471"/>
              <a:ext cx="7644384" cy="321164"/>
            </a:xfrm>
            <a:prstGeom prst="rect">
              <a:avLst/>
            </a:prstGeom>
            <a:noFill/>
            <a:ln>
              <a:noFill/>
            </a:ln>
          </p:spPr>
        </p:pic>
        <p:pic>
          <p:nvPicPr>
            <p:cNvPr descr="HD-ShadowShort.png" id="113" name="Google Shape;113;p39"/>
            <p:cNvPicPr preferRelativeResize="0"/>
            <p:nvPr/>
          </p:nvPicPr>
          <p:blipFill rotWithShape="1">
            <a:blip r:embed="rId3">
              <a:alphaModFix/>
            </a:blip>
            <a:srcRect b="0" l="0" r="9870" t="0"/>
            <a:stretch/>
          </p:blipFill>
          <p:spPr>
            <a:xfrm>
              <a:off x="7717217" y="4259262"/>
              <a:ext cx="1444752" cy="144270"/>
            </a:xfrm>
            <a:prstGeom prst="rect">
              <a:avLst/>
            </a:prstGeom>
            <a:noFill/>
            <a:ln>
              <a:noFill/>
            </a:ln>
          </p:spPr>
        </p:pic>
        <p:sp>
          <p:nvSpPr>
            <p:cNvPr id="114" name="Google Shape;114;p39"/>
            <p:cNvSpPr/>
            <p:nvPr/>
          </p:nvSpPr>
          <p:spPr>
            <a:xfrm>
              <a:off x="0" y="2895600"/>
              <a:ext cx="7567140" cy="1368198"/>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 name="Google Shape;115;p39"/>
            <p:cNvSpPr/>
            <p:nvPr/>
          </p:nvSpPr>
          <p:spPr>
            <a:xfrm>
              <a:off x="7710769" y="2895600"/>
              <a:ext cx="1433231"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16" name="Google Shape;116;p39"/>
          <p:cNvSpPr txBox="1"/>
          <p:nvPr>
            <p:ph type="title"/>
          </p:nvPr>
        </p:nvSpPr>
        <p:spPr>
          <a:xfrm>
            <a:off x="533403" y="4711617"/>
            <a:ext cx="6894770" cy="544482"/>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2400"/>
              <a:buFont typeface="Trebuchet MS"/>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7" name="Google Shape;117;p39"/>
          <p:cNvSpPr/>
          <p:nvPr>
            <p:ph idx="2" type="pic"/>
          </p:nvPr>
        </p:nvSpPr>
        <p:spPr>
          <a:xfrm>
            <a:off x="531639" y="609598"/>
            <a:ext cx="6896534" cy="3589575"/>
          </a:xfrm>
          <a:prstGeom prst="rect">
            <a:avLst/>
          </a:prstGeom>
          <a:noFill/>
          <a:ln>
            <a:noFill/>
          </a:ln>
          <a:effectLst>
            <a:outerShdw blurRad="76200" rotWithShape="0" algn="tl" dir="5040000" dist="63500">
              <a:srgbClr val="000000">
                <a:alpha val="40000"/>
              </a:srgbClr>
            </a:outerShdw>
          </a:effectLst>
        </p:spPr>
      </p:sp>
      <p:sp>
        <p:nvSpPr>
          <p:cNvPr id="118" name="Google Shape;118;p39"/>
          <p:cNvSpPr txBox="1"/>
          <p:nvPr>
            <p:ph idx="1" type="body"/>
          </p:nvPr>
        </p:nvSpPr>
        <p:spPr>
          <a:xfrm>
            <a:off x="533401" y="5256098"/>
            <a:ext cx="6894772" cy="547819"/>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119" name="Google Shape;119;p39"/>
          <p:cNvSpPr txBox="1"/>
          <p:nvPr>
            <p:ph idx="10" type="dt"/>
          </p:nvPr>
        </p:nvSpPr>
        <p:spPr>
          <a:xfrm>
            <a:off x="5367881" y="5936188"/>
            <a:ext cx="20574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0" name="Google Shape;120;p39"/>
          <p:cNvSpPr txBox="1"/>
          <p:nvPr>
            <p:ph idx="11" type="ftr"/>
          </p:nvPr>
        </p:nvSpPr>
        <p:spPr>
          <a:xfrm>
            <a:off x="533400" y="5936189"/>
            <a:ext cx="4834673"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1" name="Google Shape;121;p39"/>
          <p:cNvSpPr txBox="1"/>
          <p:nvPr>
            <p:ph idx="12" type="sldNum"/>
          </p:nvPr>
        </p:nvSpPr>
        <p:spPr>
          <a:xfrm>
            <a:off x="7856438" y="4711310"/>
            <a:ext cx="1149836" cy="1090789"/>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Τίτλος και λεζάντα">
  <p:cSld name="Τίτλος και λεζάντα">
    <p:spTree>
      <p:nvGrpSpPr>
        <p:cNvPr id="122" name="Shape 122"/>
        <p:cNvGrpSpPr/>
        <p:nvPr/>
      </p:nvGrpSpPr>
      <p:grpSpPr>
        <a:xfrm>
          <a:off x="0" y="0"/>
          <a:ext cx="0" cy="0"/>
          <a:chOff x="0" y="0"/>
          <a:chExt cx="0" cy="0"/>
        </a:xfrm>
      </p:grpSpPr>
      <p:grpSp>
        <p:nvGrpSpPr>
          <p:cNvPr id="123" name="Google Shape;123;p40"/>
          <p:cNvGrpSpPr/>
          <p:nvPr/>
        </p:nvGrpSpPr>
        <p:grpSpPr>
          <a:xfrm>
            <a:off x="0" y="4572000"/>
            <a:ext cx="9161969" cy="1677035"/>
            <a:chOff x="0" y="2895600"/>
            <a:chExt cx="9161969" cy="1677035"/>
          </a:xfrm>
        </p:grpSpPr>
        <p:pic>
          <p:nvPicPr>
            <p:cNvPr descr="HD-ShadowLong.png" id="124" name="Google Shape;124;p40"/>
            <p:cNvPicPr preferRelativeResize="0"/>
            <p:nvPr/>
          </p:nvPicPr>
          <p:blipFill rotWithShape="1">
            <a:blip r:embed="rId2">
              <a:alphaModFix/>
            </a:blip>
            <a:srcRect b="0" l="26982" r="-217" t="0"/>
            <a:stretch/>
          </p:blipFill>
          <p:spPr>
            <a:xfrm>
              <a:off x="0" y="4251471"/>
              <a:ext cx="7644384" cy="321164"/>
            </a:xfrm>
            <a:prstGeom prst="rect">
              <a:avLst/>
            </a:prstGeom>
            <a:noFill/>
            <a:ln>
              <a:noFill/>
            </a:ln>
          </p:spPr>
        </p:pic>
        <p:pic>
          <p:nvPicPr>
            <p:cNvPr descr="HD-ShadowShort.png" id="125" name="Google Shape;125;p40"/>
            <p:cNvPicPr preferRelativeResize="0"/>
            <p:nvPr/>
          </p:nvPicPr>
          <p:blipFill rotWithShape="1">
            <a:blip r:embed="rId3">
              <a:alphaModFix/>
            </a:blip>
            <a:srcRect b="0" l="0" r="9870" t="0"/>
            <a:stretch/>
          </p:blipFill>
          <p:spPr>
            <a:xfrm>
              <a:off x="7717217" y="4259262"/>
              <a:ext cx="1444752" cy="144270"/>
            </a:xfrm>
            <a:prstGeom prst="rect">
              <a:avLst/>
            </a:prstGeom>
            <a:noFill/>
            <a:ln>
              <a:noFill/>
            </a:ln>
          </p:spPr>
        </p:pic>
        <p:sp>
          <p:nvSpPr>
            <p:cNvPr id="126" name="Google Shape;126;p40"/>
            <p:cNvSpPr/>
            <p:nvPr/>
          </p:nvSpPr>
          <p:spPr>
            <a:xfrm>
              <a:off x="0" y="2895600"/>
              <a:ext cx="7567140" cy="1368198"/>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 name="Google Shape;127;p40"/>
            <p:cNvSpPr/>
            <p:nvPr/>
          </p:nvSpPr>
          <p:spPr>
            <a:xfrm>
              <a:off x="7710769" y="2895600"/>
              <a:ext cx="1433231"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28" name="Google Shape;128;p40"/>
          <p:cNvSpPr txBox="1"/>
          <p:nvPr>
            <p:ph type="title"/>
          </p:nvPr>
        </p:nvSpPr>
        <p:spPr>
          <a:xfrm>
            <a:off x="524255" y="609597"/>
            <a:ext cx="6896534" cy="359275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200"/>
              <a:buFont typeface="Trebuchet MS"/>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9" name="Google Shape;129;p40"/>
          <p:cNvSpPr txBox="1"/>
          <p:nvPr>
            <p:ph idx="1" type="body"/>
          </p:nvPr>
        </p:nvSpPr>
        <p:spPr>
          <a:xfrm>
            <a:off x="531638" y="4710340"/>
            <a:ext cx="6889151" cy="1101764"/>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130" name="Google Shape;130;p40"/>
          <p:cNvSpPr txBox="1"/>
          <p:nvPr>
            <p:ph idx="10" type="dt"/>
          </p:nvPr>
        </p:nvSpPr>
        <p:spPr>
          <a:xfrm>
            <a:off x="5367881" y="5936188"/>
            <a:ext cx="20574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1" name="Google Shape;131;p40"/>
          <p:cNvSpPr txBox="1"/>
          <p:nvPr>
            <p:ph idx="11" type="ftr"/>
          </p:nvPr>
        </p:nvSpPr>
        <p:spPr>
          <a:xfrm>
            <a:off x="533400" y="5936189"/>
            <a:ext cx="4834673"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2" name="Google Shape;132;p40"/>
          <p:cNvSpPr txBox="1"/>
          <p:nvPr>
            <p:ph idx="12" type="sldNum"/>
          </p:nvPr>
        </p:nvSpPr>
        <p:spPr>
          <a:xfrm>
            <a:off x="7856438" y="4711616"/>
            <a:ext cx="1149836" cy="1090789"/>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Εισαγωγικά με λεζάντα">
  <p:cSld name="Εισαγωγικά με λεζάντα">
    <p:spTree>
      <p:nvGrpSpPr>
        <p:cNvPr id="133" name="Shape 133"/>
        <p:cNvGrpSpPr/>
        <p:nvPr/>
      </p:nvGrpSpPr>
      <p:grpSpPr>
        <a:xfrm>
          <a:off x="0" y="0"/>
          <a:ext cx="0" cy="0"/>
          <a:chOff x="0" y="0"/>
          <a:chExt cx="0" cy="0"/>
        </a:xfrm>
      </p:grpSpPr>
      <p:grpSp>
        <p:nvGrpSpPr>
          <p:cNvPr id="134" name="Google Shape;134;p41"/>
          <p:cNvGrpSpPr/>
          <p:nvPr/>
        </p:nvGrpSpPr>
        <p:grpSpPr>
          <a:xfrm>
            <a:off x="0" y="4572000"/>
            <a:ext cx="9161969" cy="1677035"/>
            <a:chOff x="0" y="2895600"/>
            <a:chExt cx="9161969" cy="1677035"/>
          </a:xfrm>
        </p:grpSpPr>
        <p:pic>
          <p:nvPicPr>
            <p:cNvPr descr="HD-ShadowLong.png" id="135" name="Google Shape;135;p41"/>
            <p:cNvPicPr preferRelativeResize="0"/>
            <p:nvPr/>
          </p:nvPicPr>
          <p:blipFill rotWithShape="1">
            <a:blip r:embed="rId2">
              <a:alphaModFix/>
            </a:blip>
            <a:srcRect b="0" l="26982" r="-217" t="0"/>
            <a:stretch/>
          </p:blipFill>
          <p:spPr>
            <a:xfrm>
              <a:off x="0" y="4251471"/>
              <a:ext cx="7644384" cy="321164"/>
            </a:xfrm>
            <a:prstGeom prst="rect">
              <a:avLst/>
            </a:prstGeom>
            <a:noFill/>
            <a:ln>
              <a:noFill/>
            </a:ln>
          </p:spPr>
        </p:pic>
        <p:pic>
          <p:nvPicPr>
            <p:cNvPr descr="HD-ShadowShort.png" id="136" name="Google Shape;136;p41"/>
            <p:cNvPicPr preferRelativeResize="0"/>
            <p:nvPr/>
          </p:nvPicPr>
          <p:blipFill rotWithShape="1">
            <a:blip r:embed="rId3">
              <a:alphaModFix/>
            </a:blip>
            <a:srcRect b="0" l="0" r="9870" t="0"/>
            <a:stretch/>
          </p:blipFill>
          <p:spPr>
            <a:xfrm>
              <a:off x="7717217" y="4259262"/>
              <a:ext cx="1444752" cy="144270"/>
            </a:xfrm>
            <a:prstGeom prst="rect">
              <a:avLst/>
            </a:prstGeom>
            <a:noFill/>
            <a:ln>
              <a:noFill/>
            </a:ln>
          </p:spPr>
        </p:pic>
        <p:sp>
          <p:nvSpPr>
            <p:cNvPr id="137" name="Google Shape;137;p41"/>
            <p:cNvSpPr/>
            <p:nvPr/>
          </p:nvSpPr>
          <p:spPr>
            <a:xfrm>
              <a:off x="0" y="2895600"/>
              <a:ext cx="7567140" cy="1368198"/>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 name="Google Shape;138;p41"/>
            <p:cNvSpPr/>
            <p:nvPr/>
          </p:nvSpPr>
          <p:spPr>
            <a:xfrm>
              <a:off x="7710769" y="2895600"/>
              <a:ext cx="1433231"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39" name="Google Shape;139;p41"/>
          <p:cNvSpPr txBox="1"/>
          <p:nvPr>
            <p:ph type="title"/>
          </p:nvPr>
        </p:nvSpPr>
        <p:spPr>
          <a:xfrm>
            <a:off x="767921" y="616983"/>
            <a:ext cx="6425147" cy="3036061"/>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200"/>
              <a:buFont typeface="Trebuchet MS"/>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0" name="Google Shape;140;p41"/>
          <p:cNvSpPr txBox="1"/>
          <p:nvPr>
            <p:ph idx="1" type="body"/>
          </p:nvPr>
        </p:nvSpPr>
        <p:spPr>
          <a:xfrm>
            <a:off x="989438" y="3660763"/>
            <a:ext cx="5987731" cy="54896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141" name="Google Shape;141;p41"/>
          <p:cNvSpPr txBox="1"/>
          <p:nvPr>
            <p:ph idx="2" type="body"/>
          </p:nvPr>
        </p:nvSpPr>
        <p:spPr>
          <a:xfrm>
            <a:off x="531638" y="4710340"/>
            <a:ext cx="6903919" cy="1101764"/>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142" name="Google Shape;142;p41"/>
          <p:cNvSpPr txBox="1"/>
          <p:nvPr>
            <p:ph idx="10" type="dt"/>
          </p:nvPr>
        </p:nvSpPr>
        <p:spPr>
          <a:xfrm>
            <a:off x="5367881" y="5936188"/>
            <a:ext cx="20574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3" name="Google Shape;143;p41"/>
          <p:cNvSpPr txBox="1"/>
          <p:nvPr>
            <p:ph idx="11" type="ftr"/>
          </p:nvPr>
        </p:nvSpPr>
        <p:spPr>
          <a:xfrm>
            <a:off x="533400" y="5936189"/>
            <a:ext cx="4834673"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4" name="Google Shape;144;p41"/>
          <p:cNvSpPr txBox="1"/>
          <p:nvPr>
            <p:ph idx="12" type="sldNum"/>
          </p:nvPr>
        </p:nvSpPr>
        <p:spPr>
          <a:xfrm>
            <a:off x="7856438" y="4709926"/>
            <a:ext cx="1149836" cy="1090789"/>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l-GR"/>
              <a:t>‹#›</a:t>
            </a:fld>
            <a:endParaRPr/>
          </a:p>
        </p:txBody>
      </p:sp>
      <p:sp>
        <p:nvSpPr>
          <p:cNvPr id="145" name="Google Shape;145;p41"/>
          <p:cNvSpPr txBox="1"/>
          <p:nvPr/>
        </p:nvSpPr>
        <p:spPr>
          <a:xfrm>
            <a:off x="270932" y="748116"/>
            <a:ext cx="533400" cy="584776"/>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lt1"/>
              </a:buClr>
              <a:buSzPts val="7200"/>
              <a:buFont typeface="Trebuchet MS"/>
              <a:buNone/>
            </a:pPr>
            <a:r>
              <a:rPr b="0" i="0" lang="el-GR" sz="7200" u="none" cap="none" strike="noStrike">
                <a:solidFill>
                  <a:schemeClr val="lt1"/>
                </a:solidFill>
                <a:latin typeface="Trebuchet MS"/>
                <a:ea typeface="Trebuchet MS"/>
                <a:cs typeface="Trebuchet MS"/>
                <a:sym typeface="Trebuchet MS"/>
              </a:rPr>
              <a:t>“</a:t>
            </a:r>
            <a:endParaRPr b="0" i="0" sz="1400" u="none" cap="none" strike="noStrike">
              <a:solidFill>
                <a:srgbClr val="000000"/>
              </a:solidFill>
              <a:latin typeface="Arial"/>
              <a:ea typeface="Arial"/>
              <a:cs typeface="Arial"/>
              <a:sym typeface="Arial"/>
            </a:endParaRPr>
          </a:p>
        </p:txBody>
      </p:sp>
      <p:sp>
        <p:nvSpPr>
          <p:cNvPr id="146" name="Google Shape;146;p41"/>
          <p:cNvSpPr txBox="1"/>
          <p:nvPr/>
        </p:nvSpPr>
        <p:spPr>
          <a:xfrm>
            <a:off x="6967191" y="2998573"/>
            <a:ext cx="457200" cy="584777"/>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chemeClr val="lt1"/>
              </a:buClr>
              <a:buSzPts val="7200"/>
              <a:buFont typeface="Trebuchet MS"/>
              <a:buNone/>
            </a:pPr>
            <a:r>
              <a:rPr b="0" i="0" lang="el-GR" sz="7200" u="none" cap="none" strike="noStrike">
                <a:solidFill>
                  <a:schemeClr val="lt1"/>
                </a:solidFill>
                <a:latin typeface="Trebuchet MS"/>
                <a:ea typeface="Trebuchet MS"/>
                <a:cs typeface="Trebuchet MS"/>
                <a:sym typeface="Trebuchet MS"/>
              </a:rPr>
              <a:t>”</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Κάρτα ονόματος">
  <p:cSld name="Κάρτα ονόματος">
    <p:spTree>
      <p:nvGrpSpPr>
        <p:cNvPr id="147" name="Shape 147"/>
        <p:cNvGrpSpPr/>
        <p:nvPr/>
      </p:nvGrpSpPr>
      <p:grpSpPr>
        <a:xfrm>
          <a:off x="0" y="0"/>
          <a:ext cx="0" cy="0"/>
          <a:chOff x="0" y="0"/>
          <a:chExt cx="0" cy="0"/>
        </a:xfrm>
      </p:grpSpPr>
      <p:grpSp>
        <p:nvGrpSpPr>
          <p:cNvPr id="148" name="Google Shape;148;p42"/>
          <p:cNvGrpSpPr/>
          <p:nvPr/>
        </p:nvGrpSpPr>
        <p:grpSpPr>
          <a:xfrm>
            <a:off x="0" y="4572000"/>
            <a:ext cx="9161969" cy="1677035"/>
            <a:chOff x="0" y="2895600"/>
            <a:chExt cx="9161969" cy="1677035"/>
          </a:xfrm>
        </p:grpSpPr>
        <p:pic>
          <p:nvPicPr>
            <p:cNvPr descr="HD-ShadowLong.png" id="149" name="Google Shape;149;p42"/>
            <p:cNvPicPr preferRelativeResize="0"/>
            <p:nvPr/>
          </p:nvPicPr>
          <p:blipFill rotWithShape="1">
            <a:blip r:embed="rId2">
              <a:alphaModFix/>
            </a:blip>
            <a:srcRect b="0" l="26982" r="-217" t="0"/>
            <a:stretch/>
          </p:blipFill>
          <p:spPr>
            <a:xfrm>
              <a:off x="0" y="4251471"/>
              <a:ext cx="7644384" cy="321164"/>
            </a:xfrm>
            <a:prstGeom prst="rect">
              <a:avLst/>
            </a:prstGeom>
            <a:noFill/>
            <a:ln>
              <a:noFill/>
            </a:ln>
          </p:spPr>
        </p:pic>
        <p:pic>
          <p:nvPicPr>
            <p:cNvPr descr="HD-ShadowShort.png" id="150" name="Google Shape;150;p42"/>
            <p:cNvPicPr preferRelativeResize="0"/>
            <p:nvPr/>
          </p:nvPicPr>
          <p:blipFill rotWithShape="1">
            <a:blip r:embed="rId3">
              <a:alphaModFix/>
            </a:blip>
            <a:srcRect b="0" l="0" r="9870" t="0"/>
            <a:stretch/>
          </p:blipFill>
          <p:spPr>
            <a:xfrm>
              <a:off x="7717217" y="4259262"/>
              <a:ext cx="1444752" cy="144270"/>
            </a:xfrm>
            <a:prstGeom prst="rect">
              <a:avLst/>
            </a:prstGeom>
            <a:noFill/>
            <a:ln>
              <a:noFill/>
            </a:ln>
          </p:spPr>
        </p:pic>
        <p:sp>
          <p:nvSpPr>
            <p:cNvPr id="151" name="Google Shape;151;p42"/>
            <p:cNvSpPr/>
            <p:nvPr/>
          </p:nvSpPr>
          <p:spPr>
            <a:xfrm>
              <a:off x="0" y="2895600"/>
              <a:ext cx="7567140" cy="1368198"/>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 name="Google Shape;152;p42"/>
            <p:cNvSpPr/>
            <p:nvPr/>
          </p:nvSpPr>
          <p:spPr>
            <a:xfrm>
              <a:off x="7710769" y="2895600"/>
              <a:ext cx="1433231"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53" name="Google Shape;153;p42"/>
          <p:cNvSpPr txBox="1"/>
          <p:nvPr>
            <p:ph type="title"/>
          </p:nvPr>
        </p:nvSpPr>
        <p:spPr>
          <a:xfrm>
            <a:off x="531638" y="4710340"/>
            <a:ext cx="6896534" cy="589812"/>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Trebuchet MS"/>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4" name="Google Shape;154;p42"/>
          <p:cNvSpPr txBox="1"/>
          <p:nvPr>
            <p:ph idx="1" type="body"/>
          </p:nvPr>
        </p:nvSpPr>
        <p:spPr>
          <a:xfrm>
            <a:off x="531639" y="5300150"/>
            <a:ext cx="6896534" cy="511954"/>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155" name="Google Shape;155;p42"/>
          <p:cNvSpPr txBox="1"/>
          <p:nvPr>
            <p:ph idx="10" type="dt"/>
          </p:nvPr>
        </p:nvSpPr>
        <p:spPr>
          <a:xfrm>
            <a:off x="5367881" y="5936188"/>
            <a:ext cx="20574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6" name="Google Shape;156;p42"/>
          <p:cNvSpPr txBox="1"/>
          <p:nvPr>
            <p:ph idx="11" type="ftr"/>
          </p:nvPr>
        </p:nvSpPr>
        <p:spPr>
          <a:xfrm>
            <a:off x="533400" y="5936189"/>
            <a:ext cx="4834673"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7" name="Google Shape;157;p42"/>
          <p:cNvSpPr txBox="1"/>
          <p:nvPr>
            <p:ph idx="12" type="sldNum"/>
          </p:nvPr>
        </p:nvSpPr>
        <p:spPr>
          <a:xfrm>
            <a:off x="7856438" y="4709926"/>
            <a:ext cx="1149836" cy="1090789"/>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στήλες">
  <p:cSld name="3 στήλες">
    <p:spTree>
      <p:nvGrpSpPr>
        <p:cNvPr id="158" name="Shape 158"/>
        <p:cNvGrpSpPr/>
        <p:nvPr/>
      </p:nvGrpSpPr>
      <p:grpSpPr>
        <a:xfrm>
          <a:off x="0" y="0"/>
          <a:ext cx="0" cy="0"/>
          <a:chOff x="0" y="0"/>
          <a:chExt cx="0" cy="0"/>
        </a:xfrm>
      </p:grpSpPr>
      <p:grpSp>
        <p:nvGrpSpPr>
          <p:cNvPr id="159" name="Google Shape;159;p43"/>
          <p:cNvGrpSpPr/>
          <p:nvPr/>
        </p:nvGrpSpPr>
        <p:grpSpPr>
          <a:xfrm>
            <a:off x="0" y="609600"/>
            <a:ext cx="9161969" cy="1677035"/>
            <a:chOff x="0" y="2895600"/>
            <a:chExt cx="9161969" cy="1677035"/>
          </a:xfrm>
        </p:grpSpPr>
        <p:pic>
          <p:nvPicPr>
            <p:cNvPr descr="HD-ShadowLong.png" id="160" name="Google Shape;160;p43"/>
            <p:cNvPicPr preferRelativeResize="0"/>
            <p:nvPr/>
          </p:nvPicPr>
          <p:blipFill rotWithShape="1">
            <a:blip r:embed="rId2">
              <a:alphaModFix/>
            </a:blip>
            <a:srcRect b="0" l="26982" r="-217" t="0"/>
            <a:stretch/>
          </p:blipFill>
          <p:spPr>
            <a:xfrm>
              <a:off x="0" y="4251471"/>
              <a:ext cx="7644384" cy="321164"/>
            </a:xfrm>
            <a:prstGeom prst="rect">
              <a:avLst/>
            </a:prstGeom>
            <a:noFill/>
            <a:ln>
              <a:noFill/>
            </a:ln>
          </p:spPr>
        </p:pic>
        <p:pic>
          <p:nvPicPr>
            <p:cNvPr descr="HD-ShadowShort.png" id="161" name="Google Shape;161;p43"/>
            <p:cNvPicPr preferRelativeResize="0"/>
            <p:nvPr/>
          </p:nvPicPr>
          <p:blipFill rotWithShape="1">
            <a:blip r:embed="rId3">
              <a:alphaModFix/>
            </a:blip>
            <a:srcRect b="0" l="0" r="9870" t="0"/>
            <a:stretch/>
          </p:blipFill>
          <p:spPr>
            <a:xfrm>
              <a:off x="7717217" y="4259262"/>
              <a:ext cx="1444752" cy="144270"/>
            </a:xfrm>
            <a:prstGeom prst="rect">
              <a:avLst/>
            </a:prstGeom>
            <a:noFill/>
            <a:ln>
              <a:noFill/>
            </a:ln>
          </p:spPr>
        </p:pic>
        <p:sp>
          <p:nvSpPr>
            <p:cNvPr id="162" name="Google Shape;162;p43"/>
            <p:cNvSpPr/>
            <p:nvPr/>
          </p:nvSpPr>
          <p:spPr>
            <a:xfrm>
              <a:off x="0" y="2895600"/>
              <a:ext cx="7567140" cy="1368198"/>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3" name="Google Shape;163;p43"/>
            <p:cNvSpPr/>
            <p:nvPr/>
          </p:nvSpPr>
          <p:spPr>
            <a:xfrm>
              <a:off x="7710769" y="2895600"/>
              <a:ext cx="1433231"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64" name="Google Shape;164;p43"/>
          <p:cNvSpPr txBox="1"/>
          <p:nvPr>
            <p:ph type="title"/>
          </p:nvPr>
        </p:nvSpPr>
        <p:spPr>
          <a:xfrm>
            <a:off x="531639" y="753228"/>
            <a:ext cx="6896534" cy="108093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5" name="Google Shape;165;p43"/>
          <p:cNvSpPr txBox="1"/>
          <p:nvPr>
            <p:ph idx="1" type="body"/>
          </p:nvPr>
        </p:nvSpPr>
        <p:spPr>
          <a:xfrm>
            <a:off x="532629" y="2329489"/>
            <a:ext cx="2194560" cy="57626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66" name="Google Shape;166;p43"/>
          <p:cNvSpPr txBox="1"/>
          <p:nvPr>
            <p:ph idx="2" type="body"/>
          </p:nvPr>
        </p:nvSpPr>
        <p:spPr>
          <a:xfrm>
            <a:off x="539777" y="3015290"/>
            <a:ext cx="2194560" cy="291351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67" name="Google Shape;167;p43"/>
          <p:cNvSpPr txBox="1"/>
          <p:nvPr>
            <p:ph idx="3" type="body"/>
          </p:nvPr>
        </p:nvSpPr>
        <p:spPr>
          <a:xfrm>
            <a:off x="2878413" y="2336873"/>
            <a:ext cx="2194560" cy="57626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68" name="Google Shape;168;p43"/>
          <p:cNvSpPr txBox="1"/>
          <p:nvPr>
            <p:ph idx="4" type="body"/>
          </p:nvPr>
        </p:nvSpPr>
        <p:spPr>
          <a:xfrm>
            <a:off x="2879710" y="3007906"/>
            <a:ext cx="2194560" cy="291351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69" name="Google Shape;169;p43"/>
          <p:cNvSpPr txBox="1"/>
          <p:nvPr>
            <p:ph idx="5" type="body"/>
          </p:nvPr>
        </p:nvSpPr>
        <p:spPr>
          <a:xfrm>
            <a:off x="5226136" y="2336873"/>
            <a:ext cx="2194560" cy="57626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70" name="Google Shape;170;p43"/>
          <p:cNvSpPr txBox="1"/>
          <p:nvPr>
            <p:ph idx="6" type="body"/>
          </p:nvPr>
        </p:nvSpPr>
        <p:spPr>
          <a:xfrm>
            <a:off x="5233520" y="3007905"/>
            <a:ext cx="2194560" cy="291351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71" name="Google Shape;171;p43"/>
          <p:cNvSpPr txBox="1"/>
          <p:nvPr>
            <p:ph idx="10" type="dt"/>
          </p:nvPr>
        </p:nvSpPr>
        <p:spPr>
          <a:xfrm>
            <a:off x="5367881" y="5936188"/>
            <a:ext cx="20574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2" name="Google Shape;172;p43"/>
          <p:cNvSpPr txBox="1"/>
          <p:nvPr>
            <p:ph idx="11" type="ftr"/>
          </p:nvPr>
        </p:nvSpPr>
        <p:spPr>
          <a:xfrm>
            <a:off x="533400" y="5936189"/>
            <a:ext cx="4834673"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3" name="Google Shape;173;p43"/>
          <p:cNvSpPr txBox="1"/>
          <p:nvPr>
            <p:ph idx="12" type="sldNum"/>
          </p:nvPr>
        </p:nvSpPr>
        <p:spPr>
          <a:xfrm>
            <a:off x="7848600" y="753228"/>
            <a:ext cx="1157674" cy="1090789"/>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Στήλη 3 εικόνων">
  <p:cSld name="Στήλη 3 εικόνων">
    <p:spTree>
      <p:nvGrpSpPr>
        <p:cNvPr id="174" name="Shape 174"/>
        <p:cNvGrpSpPr/>
        <p:nvPr/>
      </p:nvGrpSpPr>
      <p:grpSpPr>
        <a:xfrm>
          <a:off x="0" y="0"/>
          <a:ext cx="0" cy="0"/>
          <a:chOff x="0" y="0"/>
          <a:chExt cx="0" cy="0"/>
        </a:xfrm>
      </p:grpSpPr>
      <p:grpSp>
        <p:nvGrpSpPr>
          <p:cNvPr id="175" name="Google Shape;175;p44"/>
          <p:cNvGrpSpPr/>
          <p:nvPr/>
        </p:nvGrpSpPr>
        <p:grpSpPr>
          <a:xfrm>
            <a:off x="0" y="609600"/>
            <a:ext cx="9161969" cy="1677035"/>
            <a:chOff x="0" y="2895600"/>
            <a:chExt cx="9161969" cy="1677035"/>
          </a:xfrm>
        </p:grpSpPr>
        <p:pic>
          <p:nvPicPr>
            <p:cNvPr descr="HD-ShadowLong.png" id="176" name="Google Shape;176;p44"/>
            <p:cNvPicPr preferRelativeResize="0"/>
            <p:nvPr/>
          </p:nvPicPr>
          <p:blipFill rotWithShape="1">
            <a:blip r:embed="rId2">
              <a:alphaModFix/>
            </a:blip>
            <a:srcRect b="0" l="26982" r="-217" t="0"/>
            <a:stretch/>
          </p:blipFill>
          <p:spPr>
            <a:xfrm>
              <a:off x="0" y="4251471"/>
              <a:ext cx="7644384" cy="321164"/>
            </a:xfrm>
            <a:prstGeom prst="rect">
              <a:avLst/>
            </a:prstGeom>
            <a:noFill/>
            <a:ln>
              <a:noFill/>
            </a:ln>
          </p:spPr>
        </p:pic>
        <p:pic>
          <p:nvPicPr>
            <p:cNvPr descr="HD-ShadowShort.png" id="177" name="Google Shape;177;p44"/>
            <p:cNvPicPr preferRelativeResize="0"/>
            <p:nvPr/>
          </p:nvPicPr>
          <p:blipFill rotWithShape="1">
            <a:blip r:embed="rId3">
              <a:alphaModFix/>
            </a:blip>
            <a:srcRect b="0" l="0" r="9870" t="0"/>
            <a:stretch/>
          </p:blipFill>
          <p:spPr>
            <a:xfrm>
              <a:off x="7717217" y="4259262"/>
              <a:ext cx="1444752" cy="144270"/>
            </a:xfrm>
            <a:prstGeom prst="rect">
              <a:avLst/>
            </a:prstGeom>
            <a:noFill/>
            <a:ln>
              <a:noFill/>
            </a:ln>
          </p:spPr>
        </p:pic>
        <p:sp>
          <p:nvSpPr>
            <p:cNvPr id="178" name="Google Shape;178;p44"/>
            <p:cNvSpPr/>
            <p:nvPr/>
          </p:nvSpPr>
          <p:spPr>
            <a:xfrm>
              <a:off x="0" y="2895600"/>
              <a:ext cx="7567140" cy="1368198"/>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9" name="Google Shape;179;p44"/>
            <p:cNvSpPr/>
            <p:nvPr/>
          </p:nvSpPr>
          <p:spPr>
            <a:xfrm>
              <a:off x="7710769" y="2895600"/>
              <a:ext cx="1433231"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80" name="Google Shape;180;p44"/>
          <p:cNvSpPr txBox="1"/>
          <p:nvPr>
            <p:ph type="title"/>
          </p:nvPr>
        </p:nvSpPr>
        <p:spPr>
          <a:xfrm>
            <a:off x="531639" y="753228"/>
            <a:ext cx="6896534" cy="108093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1" name="Google Shape;181;p44"/>
          <p:cNvSpPr txBox="1"/>
          <p:nvPr>
            <p:ph idx="1" type="body"/>
          </p:nvPr>
        </p:nvSpPr>
        <p:spPr>
          <a:xfrm>
            <a:off x="532391" y="4297503"/>
            <a:ext cx="2192257" cy="57626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82" name="Google Shape;182;p44"/>
          <p:cNvSpPr/>
          <p:nvPr>
            <p:ph idx="2" type="pic"/>
          </p:nvPr>
        </p:nvSpPr>
        <p:spPr>
          <a:xfrm>
            <a:off x="532391" y="2336873"/>
            <a:ext cx="2192257" cy="1524000"/>
          </a:xfrm>
          <a:prstGeom prst="roundRect">
            <a:avLst>
              <a:gd fmla="val 0" name="adj"/>
            </a:avLst>
          </a:prstGeom>
          <a:noFill/>
          <a:ln>
            <a:noFill/>
          </a:ln>
          <a:effectLst>
            <a:outerShdw blurRad="50800" rotWithShape="0" algn="tl" dir="5400000" dist="50800">
              <a:srgbClr val="000000">
                <a:alpha val="40000"/>
              </a:srgbClr>
            </a:outerShdw>
          </a:effectLst>
        </p:spPr>
      </p:sp>
      <p:sp>
        <p:nvSpPr>
          <p:cNvPr id="183" name="Google Shape;183;p44"/>
          <p:cNvSpPr txBox="1"/>
          <p:nvPr>
            <p:ph idx="3" type="body"/>
          </p:nvPr>
        </p:nvSpPr>
        <p:spPr>
          <a:xfrm>
            <a:off x="532391" y="4873765"/>
            <a:ext cx="2192257" cy="1062422"/>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84" name="Google Shape;184;p44"/>
          <p:cNvSpPr txBox="1"/>
          <p:nvPr>
            <p:ph idx="4" type="body"/>
          </p:nvPr>
        </p:nvSpPr>
        <p:spPr>
          <a:xfrm>
            <a:off x="2870497" y="4297503"/>
            <a:ext cx="2215070" cy="57626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85" name="Google Shape;185;p44"/>
          <p:cNvSpPr/>
          <p:nvPr>
            <p:ph idx="5" type="pic"/>
          </p:nvPr>
        </p:nvSpPr>
        <p:spPr>
          <a:xfrm>
            <a:off x="2870497" y="2336873"/>
            <a:ext cx="2215070" cy="1524000"/>
          </a:xfrm>
          <a:prstGeom prst="roundRect">
            <a:avLst>
              <a:gd fmla="val 0" name="adj"/>
            </a:avLst>
          </a:prstGeom>
          <a:noFill/>
          <a:ln>
            <a:noFill/>
          </a:ln>
          <a:effectLst>
            <a:outerShdw blurRad="50800" rotWithShape="0" algn="tl" dir="5400000" dist="50800">
              <a:srgbClr val="000000">
                <a:alpha val="40000"/>
              </a:srgbClr>
            </a:outerShdw>
          </a:effectLst>
        </p:spPr>
      </p:sp>
      <p:sp>
        <p:nvSpPr>
          <p:cNvPr id="186" name="Google Shape;186;p44"/>
          <p:cNvSpPr txBox="1"/>
          <p:nvPr>
            <p:ph idx="6" type="body"/>
          </p:nvPr>
        </p:nvSpPr>
        <p:spPr>
          <a:xfrm>
            <a:off x="2869483" y="4873764"/>
            <a:ext cx="2218004" cy="1062422"/>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87" name="Google Shape;187;p44"/>
          <p:cNvSpPr txBox="1"/>
          <p:nvPr>
            <p:ph idx="7" type="body"/>
          </p:nvPr>
        </p:nvSpPr>
        <p:spPr>
          <a:xfrm>
            <a:off x="5231028" y="4297503"/>
            <a:ext cx="2194333" cy="57626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88" name="Google Shape;188;p44"/>
          <p:cNvSpPr/>
          <p:nvPr>
            <p:ph idx="8" type="pic"/>
          </p:nvPr>
        </p:nvSpPr>
        <p:spPr>
          <a:xfrm>
            <a:off x="5231027" y="2336873"/>
            <a:ext cx="2194333" cy="1524000"/>
          </a:xfrm>
          <a:prstGeom prst="roundRect">
            <a:avLst>
              <a:gd fmla="val 0" name="adj"/>
            </a:avLst>
          </a:prstGeom>
          <a:noFill/>
          <a:ln>
            <a:noFill/>
          </a:ln>
          <a:effectLst>
            <a:outerShdw blurRad="50800" rotWithShape="0" algn="tl" dir="5400000" dist="50800">
              <a:srgbClr val="000000">
                <a:alpha val="40000"/>
              </a:srgbClr>
            </a:outerShdw>
          </a:effectLst>
        </p:spPr>
      </p:sp>
      <p:sp>
        <p:nvSpPr>
          <p:cNvPr id="189" name="Google Shape;189;p44"/>
          <p:cNvSpPr txBox="1"/>
          <p:nvPr>
            <p:ph idx="9" type="body"/>
          </p:nvPr>
        </p:nvSpPr>
        <p:spPr>
          <a:xfrm>
            <a:off x="5230934" y="4873762"/>
            <a:ext cx="2197239" cy="1062422"/>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90" name="Google Shape;190;p44"/>
          <p:cNvSpPr txBox="1"/>
          <p:nvPr>
            <p:ph idx="10" type="dt"/>
          </p:nvPr>
        </p:nvSpPr>
        <p:spPr>
          <a:xfrm>
            <a:off x="5367881" y="5936188"/>
            <a:ext cx="20574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1" name="Google Shape;191;p44"/>
          <p:cNvSpPr txBox="1"/>
          <p:nvPr>
            <p:ph idx="11" type="ftr"/>
          </p:nvPr>
        </p:nvSpPr>
        <p:spPr>
          <a:xfrm>
            <a:off x="533400" y="5936189"/>
            <a:ext cx="4834673"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2" name="Google Shape;192;p44"/>
          <p:cNvSpPr txBox="1"/>
          <p:nvPr>
            <p:ph idx="12" type="sldNum"/>
          </p:nvPr>
        </p:nvSpPr>
        <p:spPr>
          <a:xfrm>
            <a:off x="7848600" y="753228"/>
            <a:ext cx="1157674" cy="1090789"/>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Τίτλος και Κατακόρυφο κείμενο" type="vertTx">
  <p:cSld name="VERTICAL_TEXT">
    <p:spTree>
      <p:nvGrpSpPr>
        <p:cNvPr id="193" name="Shape 193"/>
        <p:cNvGrpSpPr/>
        <p:nvPr/>
      </p:nvGrpSpPr>
      <p:grpSpPr>
        <a:xfrm>
          <a:off x="0" y="0"/>
          <a:ext cx="0" cy="0"/>
          <a:chOff x="0" y="0"/>
          <a:chExt cx="0" cy="0"/>
        </a:xfrm>
      </p:grpSpPr>
      <p:grpSp>
        <p:nvGrpSpPr>
          <p:cNvPr id="194" name="Google Shape;194;p45"/>
          <p:cNvGrpSpPr/>
          <p:nvPr/>
        </p:nvGrpSpPr>
        <p:grpSpPr>
          <a:xfrm>
            <a:off x="0" y="609600"/>
            <a:ext cx="9161969" cy="1677035"/>
            <a:chOff x="0" y="2895600"/>
            <a:chExt cx="9161969" cy="1677035"/>
          </a:xfrm>
        </p:grpSpPr>
        <p:pic>
          <p:nvPicPr>
            <p:cNvPr descr="HD-ShadowLong.png" id="195" name="Google Shape;195;p45"/>
            <p:cNvPicPr preferRelativeResize="0"/>
            <p:nvPr/>
          </p:nvPicPr>
          <p:blipFill rotWithShape="1">
            <a:blip r:embed="rId2">
              <a:alphaModFix/>
            </a:blip>
            <a:srcRect b="0" l="26982" r="-217" t="0"/>
            <a:stretch/>
          </p:blipFill>
          <p:spPr>
            <a:xfrm>
              <a:off x="0" y="4251471"/>
              <a:ext cx="7644384" cy="321164"/>
            </a:xfrm>
            <a:prstGeom prst="rect">
              <a:avLst/>
            </a:prstGeom>
            <a:noFill/>
            <a:ln>
              <a:noFill/>
            </a:ln>
          </p:spPr>
        </p:pic>
        <p:pic>
          <p:nvPicPr>
            <p:cNvPr descr="HD-ShadowShort.png" id="196" name="Google Shape;196;p45"/>
            <p:cNvPicPr preferRelativeResize="0"/>
            <p:nvPr/>
          </p:nvPicPr>
          <p:blipFill rotWithShape="1">
            <a:blip r:embed="rId3">
              <a:alphaModFix/>
            </a:blip>
            <a:srcRect b="0" l="0" r="9870" t="0"/>
            <a:stretch/>
          </p:blipFill>
          <p:spPr>
            <a:xfrm>
              <a:off x="7717217" y="4259262"/>
              <a:ext cx="1444752" cy="144270"/>
            </a:xfrm>
            <a:prstGeom prst="rect">
              <a:avLst/>
            </a:prstGeom>
            <a:noFill/>
            <a:ln>
              <a:noFill/>
            </a:ln>
          </p:spPr>
        </p:pic>
        <p:sp>
          <p:nvSpPr>
            <p:cNvPr id="197" name="Google Shape;197;p45"/>
            <p:cNvSpPr/>
            <p:nvPr/>
          </p:nvSpPr>
          <p:spPr>
            <a:xfrm>
              <a:off x="0" y="2895600"/>
              <a:ext cx="7567140" cy="1368198"/>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 name="Google Shape;198;p45"/>
            <p:cNvSpPr/>
            <p:nvPr/>
          </p:nvSpPr>
          <p:spPr>
            <a:xfrm>
              <a:off x="7710769" y="2895600"/>
              <a:ext cx="1433231"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99" name="Google Shape;199;p45"/>
          <p:cNvSpPr txBox="1"/>
          <p:nvPr>
            <p:ph type="title"/>
          </p:nvPr>
        </p:nvSpPr>
        <p:spPr>
          <a:xfrm>
            <a:off x="531639" y="753228"/>
            <a:ext cx="6896534" cy="1080938"/>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chemeClr val="lt1"/>
              </a:buClr>
              <a:buSzPts val="3600"/>
              <a:buFont typeface="Trebuchet MS"/>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0" name="Google Shape;200;p45"/>
          <p:cNvSpPr txBox="1"/>
          <p:nvPr>
            <p:ph idx="1" type="body"/>
          </p:nvPr>
        </p:nvSpPr>
        <p:spPr>
          <a:xfrm rot="5400000">
            <a:off x="2177436" y="692836"/>
            <a:ext cx="3599316" cy="6887389"/>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01" name="Google Shape;201;p45"/>
          <p:cNvSpPr txBox="1"/>
          <p:nvPr>
            <p:ph idx="10" type="dt"/>
          </p:nvPr>
        </p:nvSpPr>
        <p:spPr>
          <a:xfrm>
            <a:off x="5367881" y="5936188"/>
            <a:ext cx="20574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2" name="Google Shape;202;p45"/>
          <p:cNvSpPr txBox="1"/>
          <p:nvPr>
            <p:ph idx="11" type="ftr"/>
          </p:nvPr>
        </p:nvSpPr>
        <p:spPr>
          <a:xfrm>
            <a:off x="533400" y="5936189"/>
            <a:ext cx="4834673"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3" name="Google Shape;203;p45"/>
          <p:cNvSpPr txBox="1"/>
          <p:nvPr>
            <p:ph idx="12" type="sldNum"/>
          </p:nvPr>
        </p:nvSpPr>
        <p:spPr>
          <a:xfrm>
            <a:off x="7848600" y="753228"/>
            <a:ext cx="1157674" cy="1090789"/>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Κατακόρυφος τίτλος και Κείμενο" type="vertTitleAndTx">
  <p:cSld name="VERTICAL_TITLE_AND_VERTICAL_TEXT">
    <p:spTree>
      <p:nvGrpSpPr>
        <p:cNvPr id="204" name="Shape 204"/>
        <p:cNvGrpSpPr/>
        <p:nvPr/>
      </p:nvGrpSpPr>
      <p:grpSpPr>
        <a:xfrm>
          <a:off x="0" y="0"/>
          <a:ext cx="0" cy="0"/>
          <a:chOff x="0" y="0"/>
          <a:chExt cx="0" cy="0"/>
        </a:xfrm>
      </p:grpSpPr>
      <p:grpSp>
        <p:nvGrpSpPr>
          <p:cNvPr id="205" name="Google Shape;205;p46"/>
          <p:cNvGrpSpPr/>
          <p:nvPr/>
        </p:nvGrpSpPr>
        <p:grpSpPr>
          <a:xfrm rot="5400000">
            <a:off x="4575305" y="2747178"/>
            <a:ext cx="6862555" cy="1368199"/>
            <a:chOff x="2281445" y="609600"/>
            <a:chExt cx="6862555" cy="1368199"/>
          </a:xfrm>
        </p:grpSpPr>
        <p:sp>
          <p:nvSpPr>
            <p:cNvPr id="206" name="Google Shape;206;p46"/>
            <p:cNvSpPr/>
            <p:nvPr/>
          </p:nvSpPr>
          <p:spPr>
            <a:xfrm>
              <a:off x="2281445" y="609601"/>
              <a:ext cx="5285695" cy="1368198"/>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 name="Google Shape;207;p46"/>
            <p:cNvSpPr/>
            <p:nvPr/>
          </p:nvSpPr>
          <p:spPr>
            <a:xfrm>
              <a:off x="7710769" y="609600"/>
              <a:ext cx="1433231"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08" name="Google Shape;208;p46"/>
          <p:cNvSpPr txBox="1"/>
          <p:nvPr>
            <p:ph type="title"/>
          </p:nvPr>
        </p:nvSpPr>
        <p:spPr>
          <a:xfrm rot="5400000">
            <a:off x="5768631" y="2305764"/>
            <a:ext cx="4461936" cy="106960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9" name="Google Shape;209;p46"/>
          <p:cNvSpPr txBox="1"/>
          <p:nvPr>
            <p:ph idx="1" type="body"/>
          </p:nvPr>
        </p:nvSpPr>
        <p:spPr>
          <a:xfrm rot="5400000">
            <a:off x="1135126" y="-15287"/>
            <a:ext cx="5326589" cy="6576359"/>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10" name="Google Shape;210;p46"/>
          <p:cNvSpPr txBox="1"/>
          <p:nvPr>
            <p:ph idx="10" type="dt"/>
          </p:nvPr>
        </p:nvSpPr>
        <p:spPr>
          <a:xfrm>
            <a:off x="5029144" y="5936188"/>
            <a:ext cx="20574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1" name="Google Shape;211;p46"/>
          <p:cNvSpPr txBox="1"/>
          <p:nvPr>
            <p:ph idx="11" type="ftr"/>
          </p:nvPr>
        </p:nvSpPr>
        <p:spPr>
          <a:xfrm>
            <a:off x="510241" y="5936189"/>
            <a:ext cx="4518959"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2" name="Google Shape;212;p46"/>
          <p:cNvSpPr txBox="1"/>
          <p:nvPr>
            <p:ph idx="12" type="sldNum"/>
          </p:nvPr>
        </p:nvSpPr>
        <p:spPr>
          <a:xfrm>
            <a:off x="7431152" y="5432500"/>
            <a:ext cx="1149636" cy="1273100"/>
          </a:xfrm>
          <a:prstGeom prst="rect">
            <a:avLst/>
          </a:prstGeom>
          <a:noFill/>
          <a:ln>
            <a:noFill/>
          </a:ln>
        </p:spPr>
        <p:txBody>
          <a:bodyPr anchorCtr="0" anchor="t" bIns="45700" lIns="91425" spcFirstLastPara="1" rIns="91425" wrap="square" tIns="45700">
            <a:noAutofit/>
          </a:bodyPr>
          <a:lstStyle>
            <a:lvl1pPr indent="0" lvl="0" marL="0" marR="0" algn="ctr">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ctr">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ctr">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ctr">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ctr">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ctr">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ctr">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ctr">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ctr">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ctr">
              <a:spcBef>
                <a:spcPts val="0"/>
              </a:spcBef>
              <a:spcAft>
                <a:spcPts val="0"/>
              </a:spcAft>
              <a:buNone/>
            </a:pPr>
            <a:fld id="{00000000-1234-1234-1234-123412341234}" type="slidenum">
              <a:rPr lang="el-G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2.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19" Type="http://schemas.openxmlformats.org/officeDocument/2006/relationships/theme" Target="../theme/theme2.xml"/><Relationship Id="rId6" Type="http://schemas.openxmlformats.org/officeDocument/2006/relationships/slideLayout" Target="../slideLayouts/slideLayout5.xml"/><Relationship Id="rId18" Type="http://schemas.openxmlformats.org/officeDocument/2006/relationships/slideLayout" Target="../slideLayouts/slideLayout17.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78121"/>
            </a:gs>
            <a:gs pos="50000">
              <a:srgbClr val="D54006"/>
            </a:gs>
            <a:gs pos="100000">
              <a:srgbClr val="8C0000"/>
            </a:gs>
          </a:gsLst>
          <a:lin ang="2520000" scaled="0"/>
        </a:gradFill>
      </p:bgPr>
    </p:bg>
    <p:spTree>
      <p:nvGrpSpPr>
        <p:cNvPr id="5" name="Shape 5"/>
        <p:cNvGrpSpPr/>
        <p:nvPr/>
      </p:nvGrpSpPr>
      <p:grpSpPr>
        <a:xfrm>
          <a:off x="0" y="0"/>
          <a:ext cx="0" cy="0"/>
          <a:chOff x="0" y="0"/>
          <a:chExt cx="0" cy="0"/>
        </a:xfrm>
      </p:grpSpPr>
      <p:pic>
        <p:nvPicPr>
          <p:cNvPr descr="C:\Users\James\Desktop\msft\Berlin\build Assets\hashOverlaySD-FullResolve.png" id="6" name="Google Shape;6;p29"/>
          <p:cNvPicPr preferRelativeResize="0"/>
          <p:nvPr/>
        </p:nvPicPr>
        <p:blipFill rotWithShape="1">
          <a:blip r:embed="rId1">
            <a:alphaModFix amt="10000"/>
          </a:blip>
          <a:srcRect b="0" l="0" r="0" t="0"/>
          <a:stretch/>
        </p:blipFill>
        <p:spPr>
          <a:xfrm>
            <a:off x="0" y="1"/>
            <a:ext cx="9144000" cy="6858000"/>
          </a:xfrm>
          <a:prstGeom prst="rect">
            <a:avLst/>
          </a:prstGeom>
          <a:noFill/>
          <a:ln>
            <a:noFill/>
          </a:ln>
        </p:spPr>
      </p:pic>
      <p:sp>
        <p:nvSpPr>
          <p:cNvPr id="7" name="Google Shape;7;p29"/>
          <p:cNvSpPr txBox="1"/>
          <p:nvPr>
            <p:ph type="title"/>
          </p:nvPr>
        </p:nvSpPr>
        <p:spPr>
          <a:xfrm>
            <a:off x="531639" y="753228"/>
            <a:ext cx="6896534" cy="1080938"/>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3600"/>
              <a:buFont typeface="Trebuchet MS"/>
              <a:buNone/>
              <a:defRPr b="0" i="0" sz="3600" u="none" cap="none" strike="noStrike">
                <a:solidFill>
                  <a:schemeClr val="lt1"/>
                </a:solidFill>
                <a:latin typeface="Trebuchet MS"/>
                <a:ea typeface="Trebuchet MS"/>
                <a:cs typeface="Trebuchet MS"/>
                <a:sym typeface="Trebuchet M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 name="Google Shape;8;p29"/>
          <p:cNvSpPr txBox="1"/>
          <p:nvPr>
            <p:ph idx="1" type="body"/>
          </p:nvPr>
        </p:nvSpPr>
        <p:spPr>
          <a:xfrm>
            <a:off x="533400" y="2336873"/>
            <a:ext cx="6887389" cy="3599316"/>
          </a:xfrm>
          <a:prstGeom prst="rect">
            <a:avLst/>
          </a:prstGeom>
          <a:noFill/>
          <a:ln>
            <a:noFill/>
          </a:ln>
        </p:spPr>
        <p:txBody>
          <a:bodyPr anchorCtr="0" anchor="t" bIns="45700" lIns="91425" spcFirstLastPara="1" rIns="91425" wrap="square" tIns="45700">
            <a:normAutofit/>
          </a:bodyPr>
          <a:lstStyle>
            <a:lvl1pPr indent="-381000" lvl="0" marL="457200" marR="0" rtl="0" algn="l">
              <a:lnSpc>
                <a:spcPct val="90000"/>
              </a:lnSpc>
              <a:spcBef>
                <a:spcPts val="1000"/>
              </a:spcBef>
              <a:spcAft>
                <a:spcPts val="0"/>
              </a:spcAft>
              <a:buClr>
                <a:schemeClr val="lt1"/>
              </a:buClr>
              <a:buSzPts val="2400"/>
              <a:buFont typeface="Arial"/>
              <a:buChar char="•"/>
              <a:defRPr b="0" i="0" sz="2400" u="none" cap="none" strike="noStrike">
                <a:solidFill>
                  <a:schemeClr val="lt1"/>
                </a:solidFill>
                <a:latin typeface="Trebuchet MS"/>
                <a:ea typeface="Trebuchet MS"/>
                <a:cs typeface="Trebuchet MS"/>
                <a:sym typeface="Trebuchet MS"/>
              </a:defRPr>
            </a:lvl1pPr>
            <a:lvl2pPr indent="-355600" lvl="1" marL="9144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Trebuchet MS"/>
                <a:ea typeface="Trebuchet MS"/>
                <a:cs typeface="Trebuchet MS"/>
                <a:sym typeface="Trebuchet MS"/>
              </a:defRPr>
            </a:lvl2pPr>
            <a:lvl3pPr indent="-342900" lvl="2" marL="1371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Trebuchet MS"/>
                <a:ea typeface="Trebuchet MS"/>
                <a:cs typeface="Trebuchet MS"/>
                <a:sym typeface="Trebuchet MS"/>
              </a:defRPr>
            </a:lvl3pPr>
            <a:lvl4pPr indent="-330200" lvl="3" marL="1828800" marR="0" rtl="0" algn="l">
              <a:lnSpc>
                <a:spcPct val="90000"/>
              </a:lnSpc>
              <a:spcBef>
                <a:spcPts val="500"/>
              </a:spcBef>
              <a:spcAft>
                <a:spcPts val="0"/>
              </a:spcAft>
              <a:buClr>
                <a:schemeClr val="lt1"/>
              </a:buClr>
              <a:buSzPts val="1600"/>
              <a:buFont typeface="Arial"/>
              <a:buChar char="•"/>
              <a:defRPr b="0" i="0" sz="1600" u="none" cap="none" strike="noStrike">
                <a:solidFill>
                  <a:schemeClr val="lt1"/>
                </a:solidFill>
                <a:latin typeface="Trebuchet MS"/>
                <a:ea typeface="Trebuchet MS"/>
                <a:cs typeface="Trebuchet MS"/>
                <a:sym typeface="Trebuchet MS"/>
              </a:defRPr>
            </a:lvl4pPr>
            <a:lvl5pPr indent="-330200" lvl="4" marL="2286000" marR="0" rtl="0" algn="l">
              <a:lnSpc>
                <a:spcPct val="90000"/>
              </a:lnSpc>
              <a:spcBef>
                <a:spcPts val="500"/>
              </a:spcBef>
              <a:spcAft>
                <a:spcPts val="0"/>
              </a:spcAft>
              <a:buClr>
                <a:schemeClr val="lt1"/>
              </a:buClr>
              <a:buSzPts val="1600"/>
              <a:buFont typeface="Arial"/>
              <a:buChar char="•"/>
              <a:defRPr b="0" i="0" sz="1600" u="none" cap="none" strike="noStrike">
                <a:solidFill>
                  <a:schemeClr val="lt1"/>
                </a:solidFill>
                <a:latin typeface="Trebuchet MS"/>
                <a:ea typeface="Trebuchet MS"/>
                <a:cs typeface="Trebuchet MS"/>
                <a:sym typeface="Trebuchet MS"/>
              </a:defRPr>
            </a:lvl5pPr>
            <a:lvl6pPr indent="-317500" lvl="5" marL="2743200" marR="0" rtl="0" algn="l">
              <a:lnSpc>
                <a:spcPct val="90000"/>
              </a:lnSpc>
              <a:spcBef>
                <a:spcPts val="500"/>
              </a:spcBef>
              <a:spcAft>
                <a:spcPts val="0"/>
              </a:spcAft>
              <a:buClr>
                <a:schemeClr val="lt1"/>
              </a:buClr>
              <a:buSzPts val="1400"/>
              <a:buFont typeface="Arial"/>
              <a:buChar char="•"/>
              <a:defRPr b="0" i="0" sz="1400" u="none" cap="none" strike="noStrike">
                <a:solidFill>
                  <a:schemeClr val="lt1"/>
                </a:solidFill>
                <a:latin typeface="Trebuchet MS"/>
                <a:ea typeface="Trebuchet MS"/>
                <a:cs typeface="Trebuchet MS"/>
                <a:sym typeface="Trebuchet MS"/>
              </a:defRPr>
            </a:lvl6pPr>
            <a:lvl7pPr indent="-317500" lvl="6" marL="3200400" marR="0" rtl="0" algn="l">
              <a:lnSpc>
                <a:spcPct val="90000"/>
              </a:lnSpc>
              <a:spcBef>
                <a:spcPts val="500"/>
              </a:spcBef>
              <a:spcAft>
                <a:spcPts val="0"/>
              </a:spcAft>
              <a:buClr>
                <a:schemeClr val="lt1"/>
              </a:buClr>
              <a:buSzPts val="1400"/>
              <a:buFont typeface="Arial"/>
              <a:buChar char="•"/>
              <a:defRPr b="0" i="0" sz="1400" u="none" cap="none" strike="noStrike">
                <a:solidFill>
                  <a:schemeClr val="lt1"/>
                </a:solidFill>
                <a:latin typeface="Trebuchet MS"/>
                <a:ea typeface="Trebuchet MS"/>
                <a:cs typeface="Trebuchet MS"/>
                <a:sym typeface="Trebuchet MS"/>
              </a:defRPr>
            </a:lvl7pPr>
            <a:lvl8pPr indent="-317500" lvl="7" marL="3657600" marR="0" rtl="0" algn="l">
              <a:lnSpc>
                <a:spcPct val="90000"/>
              </a:lnSpc>
              <a:spcBef>
                <a:spcPts val="500"/>
              </a:spcBef>
              <a:spcAft>
                <a:spcPts val="0"/>
              </a:spcAft>
              <a:buClr>
                <a:schemeClr val="lt1"/>
              </a:buClr>
              <a:buSzPts val="1400"/>
              <a:buFont typeface="Arial"/>
              <a:buChar char="•"/>
              <a:defRPr b="0" i="0" sz="1400" u="none" cap="none" strike="noStrike">
                <a:solidFill>
                  <a:schemeClr val="lt1"/>
                </a:solidFill>
                <a:latin typeface="Trebuchet MS"/>
                <a:ea typeface="Trebuchet MS"/>
                <a:cs typeface="Trebuchet MS"/>
                <a:sym typeface="Trebuchet MS"/>
              </a:defRPr>
            </a:lvl8pPr>
            <a:lvl9pPr indent="-317500" lvl="8" marL="4114800" marR="0" rtl="0" algn="l">
              <a:lnSpc>
                <a:spcPct val="90000"/>
              </a:lnSpc>
              <a:spcBef>
                <a:spcPts val="500"/>
              </a:spcBef>
              <a:spcAft>
                <a:spcPts val="0"/>
              </a:spcAft>
              <a:buClr>
                <a:schemeClr val="lt1"/>
              </a:buClr>
              <a:buSzPts val="1400"/>
              <a:buFont typeface="Arial"/>
              <a:buChar char="•"/>
              <a:defRPr b="0" i="0" sz="1400" u="none" cap="none" strike="noStrike">
                <a:solidFill>
                  <a:schemeClr val="lt1"/>
                </a:solidFill>
                <a:latin typeface="Trebuchet MS"/>
                <a:ea typeface="Trebuchet MS"/>
                <a:cs typeface="Trebuchet MS"/>
                <a:sym typeface="Trebuchet MS"/>
              </a:defRPr>
            </a:lvl9pPr>
          </a:lstStyle>
          <a:p/>
        </p:txBody>
      </p:sp>
      <p:sp>
        <p:nvSpPr>
          <p:cNvPr id="9" name="Google Shape;9;p29"/>
          <p:cNvSpPr txBox="1"/>
          <p:nvPr>
            <p:ph idx="10" type="dt"/>
          </p:nvPr>
        </p:nvSpPr>
        <p:spPr>
          <a:xfrm>
            <a:off x="5367881" y="5936188"/>
            <a:ext cx="2057400" cy="365125"/>
          </a:xfrm>
          <a:prstGeom prst="rect">
            <a:avLst/>
          </a:prstGeom>
          <a:noFill/>
          <a:ln>
            <a:noFill/>
          </a:ln>
        </p:spPr>
        <p:txBody>
          <a:bodyPr anchorCtr="0" anchor="ctr"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050" u="none" cap="none" strike="noStrike">
                <a:solidFill>
                  <a:schemeClr val="lt1"/>
                </a:solidFill>
                <a:latin typeface="Trebuchet MS"/>
                <a:ea typeface="Trebuchet MS"/>
                <a:cs typeface="Trebuchet MS"/>
                <a:sym typeface="Trebuchet M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rebuchet MS"/>
                <a:ea typeface="Trebuchet MS"/>
                <a:cs typeface="Trebuchet MS"/>
                <a:sym typeface="Trebuchet M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rebuchet MS"/>
                <a:ea typeface="Trebuchet MS"/>
                <a:cs typeface="Trebuchet MS"/>
                <a:sym typeface="Trebuchet M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rebuchet MS"/>
                <a:ea typeface="Trebuchet MS"/>
                <a:cs typeface="Trebuchet MS"/>
                <a:sym typeface="Trebuchet M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rebuchet MS"/>
                <a:ea typeface="Trebuchet MS"/>
                <a:cs typeface="Trebuchet MS"/>
                <a:sym typeface="Trebuchet M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rebuchet MS"/>
                <a:ea typeface="Trebuchet MS"/>
                <a:cs typeface="Trebuchet MS"/>
                <a:sym typeface="Trebuchet M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rebuchet MS"/>
                <a:ea typeface="Trebuchet MS"/>
                <a:cs typeface="Trebuchet MS"/>
                <a:sym typeface="Trebuchet M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rebuchet MS"/>
                <a:ea typeface="Trebuchet MS"/>
                <a:cs typeface="Trebuchet MS"/>
                <a:sym typeface="Trebuchet M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rebuchet MS"/>
                <a:ea typeface="Trebuchet MS"/>
                <a:cs typeface="Trebuchet MS"/>
                <a:sym typeface="Trebuchet MS"/>
              </a:defRPr>
            </a:lvl9pPr>
          </a:lstStyle>
          <a:p/>
        </p:txBody>
      </p:sp>
      <p:sp>
        <p:nvSpPr>
          <p:cNvPr id="10" name="Google Shape;10;p29"/>
          <p:cNvSpPr txBox="1"/>
          <p:nvPr>
            <p:ph idx="11" type="ftr"/>
          </p:nvPr>
        </p:nvSpPr>
        <p:spPr>
          <a:xfrm>
            <a:off x="533400" y="5936189"/>
            <a:ext cx="4834673"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050" u="none" cap="none" strike="noStrike">
                <a:solidFill>
                  <a:schemeClr val="lt1"/>
                </a:solidFill>
                <a:latin typeface="Trebuchet MS"/>
                <a:ea typeface="Trebuchet MS"/>
                <a:cs typeface="Trebuchet MS"/>
                <a:sym typeface="Trebuchet M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rebuchet MS"/>
                <a:ea typeface="Trebuchet MS"/>
                <a:cs typeface="Trebuchet MS"/>
                <a:sym typeface="Trebuchet M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rebuchet MS"/>
                <a:ea typeface="Trebuchet MS"/>
                <a:cs typeface="Trebuchet MS"/>
                <a:sym typeface="Trebuchet M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rebuchet MS"/>
                <a:ea typeface="Trebuchet MS"/>
                <a:cs typeface="Trebuchet MS"/>
                <a:sym typeface="Trebuchet M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rebuchet MS"/>
                <a:ea typeface="Trebuchet MS"/>
                <a:cs typeface="Trebuchet MS"/>
                <a:sym typeface="Trebuchet M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rebuchet MS"/>
                <a:ea typeface="Trebuchet MS"/>
                <a:cs typeface="Trebuchet MS"/>
                <a:sym typeface="Trebuchet M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rebuchet MS"/>
                <a:ea typeface="Trebuchet MS"/>
                <a:cs typeface="Trebuchet MS"/>
                <a:sym typeface="Trebuchet M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rebuchet MS"/>
                <a:ea typeface="Trebuchet MS"/>
                <a:cs typeface="Trebuchet MS"/>
                <a:sym typeface="Trebuchet M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rebuchet MS"/>
                <a:ea typeface="Trebuchet MS"/>
                <a:cs typeface="Trebuchet MS"/>
                <a:sym typeface="Trebuchet MS"/>
              </a:defRPr>
            </a:lvl9pPr>
          </a:lstStyle>
          <a:p/>
        </p:txBody>
      </p:sp>
      <p:sp>
        <p:nvSpPr>
          <p:cNvPr id="11" name="Google Shape;11;p29"/>
          <p:cNvSpPr txBox="1"/>
          <p:nvPr>
            <p:ph idx="12" type="sldNum"/>
          </p:nvPr>
        </p:nvSpPr>
        <p:spPr>
          <a:xfrm>
            <a:off x="7848600" y="753228"/>
            <a:ext cx="1157674" cy="1090789"/>
          </a:xfrm>
          <a:prstGeom prst="rect">
            <a:avLst/>
          </a:prstGeom>
          <a:noFill/>
          <a:ln>
            <a:noFill/>
          </a:ln>
        </p:spPr>
        <p:txBody>
          <a:bodyPr anchorCtr="0" anchor="ctr" bIns="45700" lIns="91425" spcFirstLastPara="1" rIns="91425" wrap="square" tIns="45700">
            <a:noAutofit/>
          </a:bodyPr>
          <a:lstStyle>
            <a:lvl1pPr indent="0" lvl="0" marL="0" marR="0" rtl="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rtl="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rtl="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rtl="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rtl="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rtl="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rtl="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rtl="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rtl="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l-GR"/>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mailto:intern@hua.gr" TargetMode="External"/><Relationship Id="rId4" Type="http://schemas.openxmlformats.org/officeDocument/2006/relationships/hyperlink" Target="http://praktiki.hua.gr/" TargetMode="External"/><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hyperlink" Target="mailto:mkont@hua.gr" TargetMode="Externa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hyperlink" Target="mailto:gboskou@hua.gr" TargetMode="External"/><Relationship Id="rId4" Type="http://schemas.openxmlformats.org/officeDocument/2006/relationships/hyperlink" Target="mailto:dsp@hua.gr" TargetMode="External"/><Relationship Id="rId5" Type="http://schemas.openxmlformats.org/officeDocument/2006/relationships/image" Target="../media/image1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hyperlink" Target="https://docs.google.com/forms/d/e/1FAIpQLSfLIvrbYGyUT1kkIk3A5hk7OF-AJKA4EfQvxrbc1ycIRWBGig/viewform" TargetMode="External"/><Relationship Id="rId4" Type="http://schemas.openxmlformats.org/officeDocument/2006/relationships/hyperlink" Target="http://praktiki.hua.gr/info/documents/" TargetMode="External"/><Relationship Id="rId5" Type="http://schemas.openxmlformats.org/officeDocument/2006/relationships/image" Target="../media/image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4.png"/><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4.png"/><Relationship Id="rId4" Type="http://schemas.openxmlformats.org/officeDocument/2006/relationships/image" Target="../media/image1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1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hyperlink" Target="http://praktiki.hua.gr/info/documents/" TargetMode="External"/><Relationship Id="rId4" Type="http://schemas.openxmlformats.org/officeDocument/2006/relationships/image" Target="../media/image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15.png"/><Relationship Id="rId4" Type="http://schemas.openxmlformats.org/officeDocument/2006/relationships/image" Target="../media/image12.png"/><Relationship Id="rId5" Type="http://schemas.openxmlformats.org/officeDocument/2006/relationships/image" Target="../media/image9.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15.png"/><Relationship Id="rId4" Type="http://schemas.openxmlformats.org/officeDocument/2006/relationships/image" Target="../media/image12.png"/><Relationship Id="rId5" Type="http://schemas.openxmlformats.org/officeDocument/2006/relationships/image" Target="../media/image9.png"/><Relationship Id="rId6" Type="http://schemas.openxmlformats.org/officeDocument/2006/relationships/image" Target="../media/image1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18.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17.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hyperlink" Target="mailto:intern@hua.gr" TargetMode="External"/><Relationship Id="rId4" Type="http://schemas.openxmlformats.org/officeDocument/2006/relationships/image" Target="../media/image4.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20.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hyperlink" Target="mailto:intern@hua.gr" TargetMode="External"/><Relationship Id="rId4" Type="http://schemas.openxmlformats.org/officeDocument/2006/relationships/image" Target="../media/image4.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19.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1"/>
          <p:cNvSpPr txBox="1"/>
          <p:nvPr>
            <p:ph type="ctrTitle"/>
          </p:nvPr>
        </p:nvSpPr>
        <p:spPr>
          <a:xfrm>
            <a:off x="510242" y="2733709"/>
            <a:ext cx="6069268" cy="1373070"/>
          </a:xfrm>
          <a:prstGeom prst="rect">
            <a:avLst/>
          </a:prstGeom>
          <a:noFill/>
          <a:ln>
            <a:noFill/>
          </a:ln>
        </p:spPr>
        <p:txBody>
          <a:bodyPr anchorCtr="0" anchor="b" bIns="45700" lIns="91425" spcFirstLastPara="1" rIns="91425" wrap="square" tIns="45700">
            <a:normAutofit fontScale="90000"/>
          </a:bodyPr>
          <a:lstStyle/>
          <a:p>
            <a:pPr indent="0" lvl="0" marL="0" rtl="0" algn="r">
              <a:lnSpc>
                <a:spcPct val="90000"/>
              </a:lnSpc>
              <a:spcBef>
                <a:spcPts val="0"/>
              </a:spcBef>
              <a:spcAft>
                <a:spcPts val="0"/>
              </a:spcAft>
              <a:buClr>
                <a:schemeClr val="lt1"/>
              </a:buClr>
              <a:buSzPct val="100000"/>
              <a:buFont typeface="Trebuchet MS"/>
              <a:buNone/>
            </a:pPr>
            <a:br>
              <a:rPr b="1" lang="el-GR" sz="3200"/>
            </a:br>
            <a:br>
              <a:rPr b="1" lang="el-GR" sz="3200"/>
            </a:br>
            <a:br>
              <a:rPr b="1" lang="el-GR" sz="3200"/>
            </a:br>
            <a:r>
              <a:rPr b="1" lang="el-GR" sz="3200"/>
              <a:t>ΓΡΑΦΕΙΟ </a:t>
            </a:r>
            <a:br>
              <a:rPr b="1" lang="el-GR" sz="3200"/>
            </a:br>
            <a:r>
              <a:rPr b="1" lang="el-GR" sz="3200"/>
              <a:t>ΠΡΑΚΤΙΚΗΣ ΑΣΚΗΣΗΣ </a:t>
            </a:r>
            <a:r>
              <a:rPr lang="el-GR" sz="3200"/>
              <a:t> </a:t>
            </a:r>
            <a:br>
              <a:rPr lang="el-GR" sz="3200"/>
            </a:br>
            <a:r>
              <a:rPr lang="el-GR" sz="3200"/>
              <a:t>ΧΑΡΟΚΟΠΕΙΟΥ ΠΑΝΕΠΙΣΤΗΜΙΟΥ</a:t>
            </a:r>
            <a:endParaRPr/>
          </a:p>
        </p:txBody>
      </p:sp>
      <p:sp>
        <p:nvSpPr>
          <p:cNvPr id="218" name="Google Shape;218;p1"/>
          <p:cNvSpPr txBox="1"/>
          <p:nvPr>
            <p:ph idx="1" type="subTitle"/>
          </p:nvPr>
        </p:nvSpPr>
        <p:spPr>
          <a:xfrm>
            <a:off x="1691680" y="4365104"/>
            <a:ext cx="7117180" cy="861420"/>
          </a:xfrm>
          <a:prstGeom prst="rect">
            <a:avLst/>
          </a:prstGeom>
          <a:noFill/>
          <a:ln>
            <a:noFill/>
          </a:ln>
        </p:spPr>
        <p:txBody>
          <a:bodyPr anchorCtr="0" anchor="t" bIns="45700" lIns="91425" spcFirstLastPara="1" rIns="91425" wrap="square" tIns="45700">
            <a:normAutofit fontScale="25000" lnSpcReduction="20000"/>
          </a:bodyPr>
          <a:lstStyle/>
          <a:p>
            <a:pPr indent="0" lvl="0" marL="0" rtl="0" algn="r">
              <a:lnSpc>
                <a:spcPct val="90000"/>
              </a:lnSpc>
              <a:spcBef>
                <a:spcPts val="0"/>
              </a:spcBef>
              <a:spcAft>
                <a:spcPts val="0"/>
              </a:spcAft>
              <a:buClr>
                <a:schemeClr val="lt1"/>
              </a:buClr>
              <a:buSzPct val="100000"/>
              <a:buNone/>
            </a:pPr>
            <a:r>
              <a:t/>
            </a:r>
            <a:endParaRPr sz="8000"/>
          </a:p>
          <a:p>
            <a:pPr indent="0" lvl="0" marL="0" rtl="0" algn="r">
              <a:lnSpc>
                <a:spcPct val="90000"/>
              </a:lnSpc>
              <a:spcBef>
                <a:spcPts val="1000"/>
              </a:spcBef>
              <a:spcAft>
                <a:spcPts val="0"/>
              </a:spcAft>
              <a:buClr>
                <a:schemeClr val="lt1"/>
              </a:buClr>
              <a:buSzPct val="100000"/>
              <a:buNone/>
            </a:pPr>
            <a:r>
              <a:rPr lang="el-GR" sz="8000"/>
              <a:t>ΚΤΙΡΙΟ ΦΟΙΤΗΤΙΚΗΣ ΜΕΡΙΜΝΑΣ </a:t>
            </a:r>
            <a:endParaRPr sz="8000"/>
          </a:p>
          <a:p>
            <a:pPr indent="0" lvl="0" marL="0" rtl="0" algn="r">
              <a:lnSpc>
                <a:spcPct val="90000"/>
              </a:lnSpc>
              <a:spcBef>
                <a:spcPts val="1000"/>
              </a:spcBef>
              <a:spcAft>
                <a:spcPts val="0"/>
              </a:spcAft>
              <a:buClr>
                <a:schemeClr val="lt1"/>
              </a:buClr>
              <a:buSzPct val="100000"/>
              <a:buNone/>
            </a:pPr>
            <a:r>
              <a:rPr lang="el-GR" sz="8000"/>
              <a:t>ΕΛ. ΒΕΝΙΖΕΛΟΥ 70, ΚΑΛΛΙΘΕΑ </a:t>
            </a:r>
            <a:endParaRPr sz="8000"/>
          </a:p>
          <a:p>
            <a:pPr indent="0" lvl="0" marL="0" rtl="0" algn="r">
              <a:lnSpc>
                <a:spcPct val="90000"/>
              </a:lnSpc>
              <a:spcBef>
                <a:spcPts val="1000"/>
              </a:spcBef>
              <a:spcAft>
                <a:spcPts val="0"/>
              </a:spcAft>
              <a:buClr>
                <a:schemeClr val="lt1"/>
              </a:buClr>
              <a:buSzPct val="100000"/>
              <a:buNone/>
            </a:pPr>
            <a:r>
              <a:rPr lang="el-GR" sz="8000"/>
              <a:t>Τηλ. +30 210 9549223 </a:t>
            </a:r>
            <a:endParaRPr sz="8000"/>
          </a:p>
          <a:p>
            <a:pPr indent="0" lvl="0" marL="0" rtl="0" algn="r">
              <a:lnSpc>
                <a:spcPct val="90000"/>
              </a:lnSpc>
              <a:spcBef>
                <a:spcPts val="1000"/>
              </a:spcBef>
              <a:spcAft>
                <a:spcPts val="0"/>
              </a:spcAft>
              <a:buClr>
                <a:schemeClr val="lt1"/>
              </a:buClr>
              <a:buSzPct val="100000"/>
              <a:buNone/>
            </a:pPr>
            <a:r>
              <a:rPr lang="el-GR" sz="8000"/>
              <a:t> Email. </a:t>
            </a:r>
            <a:r>
              <a:rPr lang="el-GR" sz="8000" u="sng">
                <a:solidFill>
                  <a:schemeClr val="hlink"/>
                </a:solidFill>
                <a:hlinkClick r:id="rId3"/>
              </a:rPr>
              <a:t>intern@hua.gr</a:t>
            </a:r>
            <a:endParaRPr sz="8000"/>
          </a:p>
          <a:p>
            <a:pPr indent="0" lvl="0" marL="0" rtl="0" algn="r">
              <a:lnSpc>
                <a:spcPct val="90000"/>
              </a:lnSpc>
              <a:spcBef>
                <a:spcPts val="1000"/>
              </a:spcBef>
              <a:spcAft>
                <a:spcPts val="0"/>
              </a:spcAft>
              <a:buClr>
                <a:schemeClr val="lt1"/>
              </a:buClr>
              <a:buSzPct val="100000"/>
              <a:buNone/>
            </a:pPr>
            <a:r>
              <a:rPr lang="el-GR" sz="8000" u="sng">
                <a:solidFill>
                  <a:schemeClr val="hlink"/>
                </a:solidFill>
                <a:hlinkClick r:id="rId4"/>
              </a:rPr>
              <a:t>http://praktiki.hua.gr/</a:t>
            </a:r>
            <a:endParaRPr sz="8000"/>
          </a:p>
          <a:p>
            <a:pPr indent="0" lvl="0" marL="0" rtl="0" algn="r">
              <a:lnSpc>
                <a:spcPct val="90000"/>
              </a:lnSpc>
              <a:spcBef>
                <a:spcPts val="1000"/>
              </a:spcBef>
              <a:spcAft>
                <a:spcPts val="0"/>
              </a:spcAft>
              <a:buClr>
                <a:schemeClr val="lt1"/>
              </a:buClr>
              <a:buSzPct val="100000"/>
              <a:buNone/>
            </a:pPr>
            <a:r>
              <a:rPr lang="el-GR" sz="7200"/>
              <a:t> </a:t>
            </a:r>
            <a:endParaRPr sz="7200"/>
          </a:p>
          <a:p>
            <a:pPr indent="0" lvl="0" marL="0" rtl="0" algn="r">
              <a:lnSpc>
                <a:spcPct val="90000"/>
              </a:lnSpc>
              <a:spcBef>
                <a:spcPts val="1000"/>
              </a:spcBef>
              <a:spcAft>
                <a:spcPts val="0"/>
              </a:spcAft>
              <a:buClr>
                <a:schemeClr val="lt1"/>
              </a:buClr>
              <a:buSzPct val="100000"/>
              <a:buNone/>
            </a:pPr>
            <a:r>
              <a:t/>
            </a:r>
            <a:endParaRPr sz="7200"/>
          </a:p>
          <a:p>
            <a:pPr indent="0" lvl="0" marL="0" rtl="0" algn="r">
              <a:lnSpc>
                <a:spcPct val="90000"/>
              </a:lnSpc>
              <a:spcBef>
                <a:spcPts val="1000"/>
              </a:spcBef>
              <a:spcAft>
                <a:spcPts val="0"/>
              </a:spcAft>
              <a:buClr>
                <a:schemeClr val="lt1"/>
              </a:buClr>
              <a:buSzPct val="100000"/>
              <a:buNone/>
            </a:pPr>
            <a:r>
              <a:t/>
            </a:r>
            <a:endParaRPr sz="5600"/>
          </a:p>
          <a:p>
            <a:pPr indent="0" lvl="0" marL="0" rtl="0" algn="r">
              <a:lnSpc>
                <a:spcPct val="90000"/>
              </a:lnSpc>
              <a:spcBef>
                <a:spcPts val="1000"/>
              </a:spcBef>
              <a:spcAft>
                <a:spcPts val="0"/>
              </a:spcAft>
              <a:buClr>
                <a:schemeClr val="lt1"/>
              </a:buClr>
              <a:buSzPct val="100000"/>
              <a:buNone/>
            </a:pPr>
            <a:r>
              <a:t/>
            </a:r>
            <a:endParaRPr sz="5600"/>
          </a:p>
          <a:p>
            <a:pPr indent="0" lvl="0" marL="0" rtl="0" algn="r">
              <a:lnSpc>
                <a:spcPct val="90000"/>
              </a:lnSpc>
              <a:spcBef>
                <a:spcPts val="1000"/>
              </a:spcBef>
              <a:spcAft>
                <a:spcPts val="0"/>
              </a:spcAft>
              <a:buClr>
                <a:schemeClr val="lt1"/>
              </a:buClr>
              <a:buSzPct val="100000"/>
              <a:buNone/>
            </a:pPr>
            <a:r>
              <a:rPr lang="el-GR" sz="5600"/>
              <a:t>  </a:t>
            </a:r>
            <a:endParaRPr sz="5600"/>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INTERNSHIP OFFICE</a:t>
            </a:r>
            <a:r>
              <a:rPr lang="el-GR"/>
              <a:t> </a:t>
            </a:r>
            <a:endParaRPr/>
          </a:p>
          <a:p>
            <a:pPr indent="0" lvl="0" marL="0" rtl="0" algn="r">
              <a:lnSpc>
                <a:spcPct val="90000"/>
              </a:lnSpc>
              <a:spcBef>
                <a:spcPts val="1000"/>
              </a:spcBef>
              <a:spcAft>
                <a:spcPts val="0"/>
              </a:spcAft>
              <a:buClr>
                <a:schemeClr val="lt1"/>
              </a:buClr>
              <a:buSzPct val="100000"/>
              <a:buNone/>
            </a:pPr>
            <a:r>
              <a:rPr lang="el-GR"/>
              <a:t>HAROKOPIO UNIVERSITY </a:t>
            </a:r>
            <a:endParaRPr/>
          </a:p>
          <a:p>
            <a:pPr indent="0" lvl="0" marL="0" rtl="0" algn="r">
              <a:lnSpc>
                <a:spcPct val="90000"/>
              </a:lnSpc>
              <a:spcBef>
                <a:spcPts val="1000"/>
              </a:spcBef>
              <a:spcAft>
                <a:spcPts val="0"/>
              </a:spcAft>
              <a:buClr>
                <a:schemeClr val="lt1"/>
              </a:buClr>
              <a:buSzPct val="100000"/>
              <a:buNone/>
            </a:pPr>
            <a:r>
              <a:rPr lang="el-GR"/>
              <a:t>STUDENT AFFAIRS BUILDING</a:t>
            </a:r>
            <a:endParaRPr/>
          </a:p>
          <a:p>
            <a:pPr indent="0" lvl="0" marL="0" rtl="0" algn="r">
              <a:lnSpc>
                <a:spcPct val="90000"/>
              </a:lnSpc>
              <a:spcBef>
                <a:spcPts val="1000"/>
              </a:spcBef>
              <a:spcAft>
                <a:spcPts val="0"/>
              </a:spcAft>
              <a:buClr>
                <a:schemeClr val="lt1"/>
              </a:buClr>
              <a:buSzPct val="100000"/>
              <a:buNone/>
            </a:pPr>
            <a:r>
              <a:rPr lang="el-GR"/>
              <a:t>EL. VENIZELOU 70, KALLITHEA</a:t>
            </a:r>
            <a:br>
              <a:rPr lang="el-GR"/>
            </a:br>
            <a:r>
              <a:rPr lang="el-GR"/>
              <a:t>tel. +30 2109549522</a:t>
            </a:r>
            <a:endParaRPr/>
          </a:p>
          <a:p>
            <a:pPr indent="0" lvl="0" marL="0" rtl="0" algn="r">
              <a:lnSpc>
                <a:spcPct val="90000"/>
              </a:lnSpc>
              <a:spcBef>
                <a:spcPts val="1000"/>
              </a:spcBef>
              <a:spcAft>
                <a:spcPts val="0"/>
              </a:spcAft>
              <a:buClr>
                <a:schemeClr val="lt1"/>
              </a:buClr>
              <a:buSzPct val="100000"/>
              <a:buNone/>
            </a:pPr>
            <a:r>
              <a:rPr lang="el-GR"/>
              <a:t>Email.intern@hua.gr            </a:t>
            </a:r>
            <a:endParaRPr/>
          </a:p>
          <a:p>
            <a:pPr indent="0" lvl="0" marL="0" rtl="0" algn="r">
              <a:lnSpc>
                <a:spcPct val="90000"/>
              </a:lnSpc>
              <a:spcBef>
                <a:spcPts val="1000"/>
              </a:spcBef>
              <a:spcAft>
                <a:spcPts val="0"/>
              </a:spcAft>
              <a:buClr>
                <a:schemeClr val="lt1"/>
              </a:buClr>
              <a:buSzPct val="100000"/>
              <a:buNone/>
            </a:pPr>
            <a:r>
              <a:rPr lang="el-GR"/>
              <a:t>Visiting hours</a:t>
            </a:r>
            <a:endParaRPr/>
          </a:p>
          <a:p>
            <a:pPr indent="0" lvl="0" marL="0" rtl="0" algn="r">
              <a:lnSpc>
                <a:spcPct val="90000"/>
              </a:lnSpc>
              <a:spcBef>
                <a:spcPts val="1000"/>
              </a:spcBef>
              <a:spcAft>
                <a:spcPts val="0"/>
              </a:spcAft>
              <a:buClr>
                <a:schemeClr val="lt1"/>
              </a:buClr>
              <a:buSzPct val="100000"/>
              <a:buNone/>
            </a:pPr>
            <a:r>
              <a:rPr lang="el-GR"/>
              <a:t>Monday &amp; Wednesday 11:00-15:00  </a:t>
            </a:r>
            <a:endParaRPr/>
          </a:p>
          <a:p>
            <a:pPr indent="0" lvl="0" marL="0" rtl="0" algn="r">
              <a:lnSpc>
                <a:spcPct val="90000"/>
              </a:lnSpc>
              <a:spcBef>
                <a:spcPts val="1000"/>
              </a:spcBef>
              <a:spcAft>
                <a:spcPts val="0"/>
              </a:spcAft>
              <a:buClr>
                <a:schemeClr val="lt1"/>
              </a:buClr>
              <a:buSzPct val="100000"/>
              <a:buNone/>
            </a:pPr>
            <a:r>
              <a:rPr lang="el-GR"/>
              <a:t> </a:t>
            </a:r>
            <a:endParaRPr/>
          </a:p>
          <a:p>
            <a:pPr indent="0" lvl="0" marL="0" rtl="0" algn="r">
              <a:lnSpc>
                <a:spcPct val="90000"/>
              </a:lnSpc>
              <a:spcBef>
                <a:spcPts val="1000"/>
              </a:spcBef>
              <a:spcAft>
                <a:spcPts val="0"/>
              </a:spcAft>
              <a:buClr>
                <a:schemeClr val="lt1"/>
              </a:buClr>
              <a:buSzPct val="100000"/>
              <a:buNone/>
            </a:pPr>
            <a:r>
              <a:t/>
            </a:r>
            <a:endParaRPr/>
          </a:p>
        </p:txBody>
      </p:sp>
      <p:pic>
        <p:nvPicPr>
          <p:cNvPr id="219" name="Google Shape;219;p1"/>
          <p:cNvPicPr preferRelativeResize="0"/>
          <p:nvPr>
            <p:ph idx="2" type="pic"/>
          </p:nvPr>
        </p:nvPicPr>
        <p:blipFill rotWithShape="1">
          <a:blip r:embed="rId5">
            <a:alphaModFix/>
          </a:blip>
          <a:srcRect b="0" l="0" r="0" t="0"/>
          <a:stretch/>
        </p:blipFill>
        <p:spPr>
          <a:xfrm>
            <a:off x="7092280" y="188640"/>
            <a:ext cx="1833562" cy="1871662"/>
          </a:xfrm>
          <a:prstGeom prst="rect">
            <a:avLst/>
          </a:prstGeom>
          <a:noFill/>
          <a:ln>
            <a:noFill/>
          </a:ln>
        </p:spPr>
      </p:pic>
      <p:pic>
        <p:nvPicPr>
          <p:cNvPr id="220" name="Google Shape;220;p1"/>
          <p:cNvPicPr preferRelativeResize="0"/>
          <p:nvPr/>
        </p:nvPicPr>
        <p:blipFill rotWithShape="1">
          <a:blip r:embed="rId6">
            <a:alphaModFix/>
          </a:blip>
          <a:srcRect b="40573" l="12639" r="74861" t="38222"/>
          <a:stretch/>
        </p:blipFill>
        <p:spPr>
          <a:xfrm>
            <a:off x="398640" y="502554"/>
            <a:ext cx="1143000" cy="1373070"/>
          </a:xfrm>
          <a:prstGeom prst="rect">
            <a:avLst/>
          </a:prstGeom>
          <a:noFill/>
          <a:ln>
            <a:noFill/>
          </a:ln>
        </p:spPr>
      </p:pic>
      <p:pic>
        <p:nvPicPr>
          <p:cNvPr id="221" name="Google Shape;221;p1"/>
          <p:cNvPicPr preferRelativeResize="0"/>
          <p:nvPr/>
        </p:nvPicPr>
        <p:blipFill rotWithShape="1">
          <a:blip r:embed="rId7">
            <a:alphaModFix/>
          </a:blip>
          <a:srcRect b="0" l="0" r="0" t="0"/>
          <a:stretch/>
        </p:blipFill>
        <p:spPr>
          <a:xfrm>
            <a:off x="82625" y="6173075"/>
            <a:ext cx="5762627" cy="5429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2"/>
          <p:cNvSpPr txBox="1"/>
          <p:nvPr>
            <p:ph type="title"/>
          </p:nvPr>
        </p:nvSpPr>
        <p:spPr>
          <a:xfrm>
            <a:off x="531639" y="753228"/>
            <a:ext cx="6896534" cy="10809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ΓΡΑΦΕΙΟ ΠΡΑΚΤΙΚΗΣ ΑΣΚΗΣΗΣ</a:t>
            </a:r>
            <a:endParaRPr/>
          </a:p>
        </p:txBody>
      </p:sp>
      <p:sp>
        <p:nvSpPr>
          <p:cNvPr id="227" name="Google Shape;227;p2"/>
          <p:cNvSpPr txBox="1"/>
          <p:nvPr>
            <p:ph idx="1" type="body"/>
          </p:nvPr>
        </p:nvSpPr>
        <p:spPr>
          <a:xfrm>
            <a:off x="249375" y="2336875"/>
            <a:ext cx="8496600" cy="44253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2000"/>
              <a:buNone/>
            </a:pPr>
            <a:r>
              <a:rPr b="1" lang="el-GR" sz="2000"/>
              <a:t>H Πρακτική Άσκηση </a:t>
            </a:r>
            <a:r>
              <a:rPr lang="el-GR" sz="2000"/>
              <a:t>των φοιτητών/τριών του Χαροκοπείου Πανεπιστημίου αποτελεί μια σημαντική δραστηριότητα, η οποία </a:t>
            </a:r>
            <a:r>
              <a:rPr b="1" lang="el-GR" sz="2000"/>
              <a:t>ως στόχο </a:t>
            </a:r>
            <a:r>
              <a:rPr lang="el-GR" sz="2000"/>
              <a:t>έχει την επίτευξη αμφίδρομης ανάδρασης μεταξύ της Ανώτατης Εκπαίδευσης και του εργασιακού χώρου.</a:t>
            </a:r>
            <a:endParaRPr/>
          </a:p>
          <a:p>
            <a:pPr indent="0" lvl="0" marL="0" rtl="0" algn="l">
              <a:lnSpc>
                <a:spcPct val="90000"/>
              </a:lnSpc>
              <a:spcBef>
                <a:spcPts val="1000"/>
              </a:spcBef>
              <a:spcAft>
                <a:spcPts val="0"/>
              </a:spcAft>
              <a:buClr>
                <a:schemeClr val="lt1"/>
              </a:buClr>
              <a:buSzPts val="2000"/>
              <a:buNone/>
            </a:pPr>
            <a:r>
              <a:t/>
            </a:r>
            <a:endParaRPr sz="2000"/>
          </a:p>
          <a:p>
            <a:pPr indent="0" lvl="0" marL="0" rtl="0" algn="r">
              <a:lnSpc>
                <a:spcPct val="90000"/>
              </a:lnSpc>
              <a:spcBef>
                <a:spcPts val="1000"/>
              </a:spcBef>
              <a:spcAft>
                <a:spcPts val="0"/>
              </a:spcAft>
              <a:buClr>
                <a:schemeClr val="lt1"/>
              </a:buClr>
              <a:buSzPts val="2000"/>
              <a:buNone/>
            </a:pPr>
            <a:r>
              <a:rPr lang="el-GR" sz="2000"/>
              <a:t>Η συμμετοχή των φοιτητών στα Προγράμματα Πρακτικής Άσκησης του Χαροκοπείου Πανεπιστημίου εξασφαλίζει την ομαλή μετάβασή τους από το χώρο απόκτησης επιστημονικών γνώσεων και προετοιμασίας  στο χώρο της εργασίας τους, τη δημιουργική συνάντηση διαφορετικών κλάδων και την πρώτη τους γνωριμία με τους παραγωγικούς φορείς και την αγορά εργασίας.</a:t>
            </a:r>
            <a:endParaRPr/>
          </a:p>
        </p:txBody>
      </p:sp>
      <p:pic>
        <p:nvPicPr>
          <p:cNvPr id="228" name="Google Shape;228;p2"/>
          <p:cNvPicPr preferRelativeResize="0"/>
          <p:nvPr/>
        </p:nvPicPr>
        <p:blipFill rotWithShape="1">
          <a:blip r:embed="rId3">
            <a:alphaModFix/>
          </a:blip>
          <a:srcRect b="0" l="0" r="0" t="0"/>
          <a:stretch/>
        </p:blipFill>
        <p:spPr>
          <a:xfrm>
            <a:off x="7804234" y="548680"/>
            <a:ext cx="1339766" cy="136760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3"/>
          <p:cNvSpPr txBox="1"/>
          <p:nvPr>
            <p:ph type="title"/>
          </p:nvPr>
        </p:nvSpPr>
        <p:spPr>
          <a:xfrm>
            <a:off x="531639" y="753228"/>
            <a:ext cx="6896534" cy="10809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ΓΡΑΦΕΙΟ ΠΡΑΚΤΙΚΗΣ ΑΣΚΗΣΗΣ</a:t>
            </a:r>
            <a:endParaRPr/>
          </a:p>
        </p:txBody>
      </p:sp>
      <p:sp>
        <p:nvSpPr>
          <p:cNvPr id="234" name="Google Shape;234;p3"/>
          <p:cNvSpPr txBox="1"/>
          <p:nvPr>
            <p:ph idx="1" type="body"/>
          </p:nvPr>
        </p:nvSpPr>
        <p:spPr>
          <a:xfrm>
            <a:off x="533400" y="2336875"/>
            <a:ext cx="8313900" cy="41499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2000"/>
              <a:buNone/>
            </a:pPr>
            <a:r>
              <a:rPr lang="el-GR" sz="2000"/>
              <a:t>Κατά το σχεδιασμό και την υλοποίηση προγραμμάτων Πρακτικής Άσκησης των φοιτητών/τριών στα Τμήματα του Χαροκοπείου Πανεπιστημίου υπάρχουν </a:t>
            </a:r>
            <a:r>
              <a:rPr lang="el-GR" sz="2000" u="sng"/>
              <a:t>οι </a:t>
            </a:r>
            <a:r>
              <a:rPr b="1" lang="el-GR" sz="2000" u="sng"/>
              <a:t>εξής βασικοί στόχοι:</a:t>
            </a:r>
            <a:endParaRPr/>
          </a:p>
          <a:p>
            <a:pPr indent="0" lvl="0" marL="0" rtl="0" algn="l">
              <a:lnSpc>
                <a:spcPct val="90000"/>
              </a:lnSpc>
              <a:spcBef>
                <a:spcPts val="1000"/>
              </a:spcBef>
              <a:spcAft>
                <a:spcPts val="0"/>
              </a:spcAft>
              <a:buClr>
                <a:schemeClr val="lt1"/>
              </a:buClr>
              <a:buSzPts val="2000"/>
              <a:buNone/>
            </a:pPr>
            <a:r>
              <a:rPr lang="el-GR" sz="2000"/>
              <a:t>•	η εξοικείωση των φοιτητών/τριών του εκάστοτε Τμήματος με το εργασιακό περιβάλλον και τις απαιτήσεις του επαγγελματικού χώρου, καθώς και με τις εργασιακές σχέσεις και το ύψος των απολαβών, όπως διαμορφώνονται στην ελληνική και ευρωπαϊκή πραγματικότητα με αποτέλεσμα την ευκολότερη ένταξη στο παραγωγικό σύστημα της χώρας.</a:t>
            </a:r>
            <a:endParaRPr/>
          </a:p>
          <a:p>
            <a:pPr indent="0" lvl="0" marL="0" rtl="0" algn="l">
              <a:lnSpc>
                <a:spcPct val="90000"/>
              </a:lnSpc>
              <a:spcBef>
                <a:spcPts val="1000"/>
              </a:spcBef>
              <a:spcAft>
                <a:spcPts val="0"/>
              </a:spcAft>
              <a:buClr>
                <a:schemeClr val="lt1"/>
              </a:buClr>
              <a:buSzPts val="2000"/>
              <a:buNone/>
            </a:pPr>
            <a:r>
              <a:rPr lang="el-GR" sz="2000"/>
              <a:t>•	η ανάδειξη των δεξιοτήτων των ασκουμένων και η ανάπτυξη επαγγελματικής συνείδησης.</a:t>
            </a:r>
            <a:endParaRPr/>
          </a:p>
          <a:p>
            <a:pPr indent="0" lvl="0" marL="0" rtl="0" algn="l">
              <a:lnSpc>
                <a:spcPct val="90000"/>
              </a:lnSpc>
              <a:spcBef>
                <a:spcPts val="1000"/>
              </a:spcBef>
              <a:spcAft>
                <a:spcPts val="0"/>
              </a:spcAft>
              <a:buClr>
                <a:schemeClr val="lt1"/>
              </a:buClr>
              <a:buSzPts val="1900"/>
              <a:buNone/>
            </a:pPr>
            <a:r>
              <a:t/>
            </a:r>
            <a:endParaRPr sz="1900"/>
          </a:p>
        </p:txBody>
      </p:sp>
      <p:pic>
        <p:nvPicPr>
          <p:cNvPr id="235" name="Google Shape;235;p3"/>
          <p:cNvPicPr preferRelativeResize="0"/>
          <p:nvPr/>
        </p:nvPicPr>
        <p:blipFill rotWithShape="1">
          <a:blip r:embed="rId3">
            <a:alphaModFix/>
          </a:blip>
          <a:srcRect b="0" l="0" r="0" t="0"/>
          <a:stretch/>
        </p:blipFill>
        <p:spPr>
          <a:xfrm>
            <a:off x="7804234" y="548680"/>
            <a:ext cx="1339766" cy="136760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4"/>
          <p:cNvSpPr txBox="1"/>
          <p:nvPr>
            <p:ph type="title"/>
          </p:nvPr>
        </p:nvSpPr>
        <p:spPr>
          <a:xfrm>
            <a:off x="531639" y="753228"/>
            <a:ext cx="6896534" cy="10809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ΓΡΑΦΕΙΟ ΠΡΑΚΤΙΚΗΣ ΑΣΚΗΣΗΣ</a:t>
            </a:r>
            <a:endParaRPr/>
          </a:p>
        </p:txBody>
      </p:sp>
      <p:sp>
        <p:nvSpPr>
          <p:cNvPr id="241" name="Google Shape;241;p4"/>
          <p:cNvSpPr txBox="1"/>
          <p:nvPr>
            <p:ph idx="1" type="body"/>
          </p:nvPr>
        </p:nvSpPr>
        <p:spPr>
          <a:xfrm>
            <a:off x="533400" y="2336875"/>
            <a:ext cx="8241300" cy="35994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2000"/>
              <a:buNone/>
            </a:pPr>
            <a:r>
              <a:rPr lang="el-GR" sz="2000"/>
              <a:t>•	η πιθανή πρόσληψη των αποφοίτων σε φορείς που συμμετέχουν στο πρόγραμμα</a:t>
            </a:r>
            <a:endParaRPr/>
          </a:p>
          <a:p>
            <a:pPr indent="0" lvl="0" marL="0" rtl="0" algn="l">
              <a:lnSpc>
                <a:spcPct val="90000"/>
              </a:lnSpc>
              <a:spcBef>
                <a:spcPts val="1000"/>
              </a:spcBef>
              <a:spcAft>
                <a:spcPts val="0"/>
              </a:spcAft>
              <a:buClr>
                <a:schemeClr val="lt1"/>
              </a:buClr>
              <a:buSzPts val="2000"/>
              <a:buNone/>
            </a:pPr>
            <a:r>
              <a:rPr lang="el-GR" sz="2000"/>
              <a:t>•	η δημιουργία ενός δίαυλου αμφίδρομης μετάδοσης πληροφοριών μεταξύ των Τμημάτων του Ιδρύματος και των σχετικών φορέων, ώστε να διευκολύνεται η περαιτέρω συνεργασία.</a:t>
            </a:r>
            <a:endParaRPr/>
          </a:p>
          <a:p>
            <a:pPr indent="0" lvl="0" marL="0" rtl="0" algn="l">
              <a:lnSpc>
                <a:spcPct val="90000"/>
              </a:lnSpc>
              <a:spcBef>
                <a:spcPts val="1000"/>
              </a:spcBef>
              <a:spcAft>
                <a:spcPts val="0"/>
              </a:spcAft>
              <a:buClr>
                <a:schemeClr val="lt1"/>
              </a:buClr>
              <a:buSzPts val="1900"/>
              <a:buNone/>
            </a:pPr>
            <a:r>
              <a:t/>
            </a:r>
            <a:endParaRPr sz="1900"/>
          </a:p>
        </p:txBody>
      </p:sp>
      <p:pic>
        <p:nvPicPr>
          <p:cNvPr id="242" name="Google Shape;242;p4"/>
          <p:cNvPicPr preferRelativeResize="0"/>
          <p:nvPr/>
        </p:nvPicPr>
        <p:blipFill rotWithShape="1">
          <a:blip r:embed="rId3">
            <a:alphaModFix/>
          </a:blip>
          <a:srcRect b="0" l="0" r="0" t="0"/>
          <a:stretch/>
        </p:blipFill>
        <p:spPr>
          <a:xfrm>
            <a:off x="7804234" y="548680"/>
            <a:ext cx="1339766" cy="136760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5"/>
          <p:cNvSpPr txBox="1"/>
          <p:nvPr>
            <p:ph type="title"/>
          </p:nvPr>
        </p:nvSpPr>
        <p:spPr>
          <a:xfrm>
            <a:off x="531639" y="753228"/>
            <a:ext cx="6896534" cy="10809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ΓΡΑΦΕΙΟ ΠΡΑΚΤΙΚΗΣ ΑΣΚΗΣΗΣ</a:t>
            </a:r>
            <a:endParaRPr/>
          </a:p>
        </p:txBody>
      </p:sp>
      <p:sp>
        <p:nvSpPr>
          <p:cNvPr id="248" name="Google Shape;248;p5"/>
          <p:cNvSpPr txBox="1"/>
          <p:nvPr>
            <p:ph idx="1" type="body"/>
          </p:nvPr>
        </p:nvSpPr>
        <p:spPr>
          <a:xfrm>
            <a:off x="533400" y="2336873"/>
            <a:ext cx="6887389" cy="3599316"/>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2400"/>
              <a:buNone/>
            </a:pPr>
            <a:r>
              <a:rPr lang="el-GR"/>
              <a:t>Η Πρακτική Άσκηση των φοιτητών/τριών διεξάγεται, ανάλογα με το κάθε Τμήμα του Πανεπιστημίου:</a:t>
            </a:r>
            <a:endParaRPr/>
          </a:p>
          <a:p>
            <a:pPr indent="0" lvl="0" marL="0" rtl="0" algn="l">
              <a:lnSpc>
                <a:spcPct val="90000"/>
              </a:lnSpc>
              <a:spcBef>
                <a:spcPts val="1000"/>
              </a:spcBef>
              <a:spcAft>
                <a:spcPts val="0"/>
              </a:spcAft>
              <a:buClr>
                <a:schemeClr val="lt1"/>
              </a:buClr>
              <a:buSzPts val="2400"/>
              <a:buNone/>
            </a:pPr>
            <a:r>
              <a:t/>
            </a:r>
            <a:endParaRPr/>
          </a:p>
          <a:p>
            <a:pPr indent="-228600" lvl="0" marL="228600" rtl="0" algn="l">
              <a:lnSpc>
                <a:spcPct val="90000"/>
              </a:lnSpc>
              <a:spcBef>
                <a:spcPts val="1000"/>
              </a:spcBef>
              <a:spcAft>
                <a:spcPts val="0"/>
              </a:spcAft>
              <a:buClr>
                <a:schemeClr val="lt1"/>
              </a:buClr>
              <a:buSzPts val="2400"/>
              <a:buChar char="•"/>
            </a:pPr>
            <a:r>
              <a:rPr lang="el-GR"/>
              <a:t>σε φορείς απασχόλησης του Δημόσιου Τομέα</a:t>
            </a:r>
            <a:endParaRPr/>
          </a:p>
          <a:p>
            <a:pPr indent="-228600" lvl="0" marL="228600" rtl="0" algn="l">
              <a:lnSpc>
                <a:spcPct val="90000"/>
              </a:lnSpc>
              <a:spcBef>
                <a:spcPts val="1000"/>
              </a:spcBef>
              <a:spcAft>
                <a:spcPts val="0"/>
              </a:spcAft>
              <a:buClr>
                <a:schemeClr val="lt1"/>
              </a:buClr>
              <a:buSzPts val="2400"/>
              <a:buChar char="•"/>
            </a:pPr>
            <a:r>
              <a:rPr lang="el-GR"/>
              <a:t>σε φορείς απασχόλησης του Ιδιωτικού Τομέα</a:t>
            </a:r>
            <a:endParaRPr/>
          </a:p>
          <a:p>
            <a:pPr indent="0" lvl="0" marL="0" rtl="0" algn="l">
              <a:lnSpc>
                <a:spcPct val="90000"/>
              </a:lnSpc>
              <a:spcBef>
                <a:spcPts val="1000"/>
              </a:spcBef>
              <a:spcAft>
                <a:spcPts val="0"/>
              </a:spcAft>
              <a:buClr>
                <a:schemeClr val="lt1"/>
              </a:buClr>
              <a:buSzPts val="2400"/>
              <a:buNone/>
            </a:pPr>
            <a:r>
              <a:t/>
            </a:r>
            <a:endParaRPr/>
          </a:p>
        </p:txBody>
      </p:sp>
      <p:pic>
        <p:nvPicPr>
          <p:cNvPr id="249" name="Google Shape;249;p5"/>
          <p:cNvPicPr preferRelativeResize="0"/>
          <p:nvPr/>
        </p:nvPicPr>
        <p:blipFill rotWithShape="1">
          <a:blip r:embed="rId3">
            <a:alphaModFix/>
          </a:blip>
          <a:srcRect b="0" l="0" r="0" t="0"/>
          <a:stretch/>
        </p:blipFill>
        <p:spPr>
          <a:xfrm>
            <a:off x="7804234" y="548680"/>
            <a:ext cx="1339766" cy="136760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6"/>
          <p:cNvSpPr txBox="1"/>
          <p:nvPr>
            <p:ph type="title"/>
          </p:nvPr>
        </p:nvSpPr>
        <p:spPr>
          <a:xfrm>
            <a:off x="531639" y="753228"/>
            <a:ext cx="6896534" cy="10809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ΓΡΑΦΕΙΟ ΠΡΑΚΤΙΚΗΣ ΑΣΚΗΣΗΣ</a:t>
            </a:r>
            <a:endParaRPr/>
          </a:p>
        </p:txBody>
      </p:sp>
      <p:sp>
        <p:nvSpPr>
          <p:cNvPr id="255" name="Google Shape;255;p6"/>
          <p:cNvSpPr txBox="1"/>
          <p:nvPr>
            <p:ph idx="1" type="body"/>
          </p:nvPr>
        </p:nvSpPr>
        <p:spPr>
          <a:xfrm>
            <a:off x="533400" y="2336875"/>
            <a:ext cx="8154300" cy="40776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1"/>
              </a:buClr>
              <a:buSzPts val="2400"/>
              <a:buNone/>
            </a:pPr>
            <a:r>
              <a:rPr b="1" lang="el-GR" u="sng"/>
              <a:t>Οι υπηρεσίες </a:t>
            </a:r>
            <a:r>
              <a:rPr lang="el-GR"/>
              <a:t>που παρέχονται για την ομαλή διεξαγωγή της Πρακτικής Άσκησης είναι:</a:t>
            </a:r>
            <a:endParaRPr/>
          </a:p>
          <a:p>
            <a:pPr indent="-228600" lvl="0" marL="228600" rtl="0" algn="l">
              <a:lnSpc>
                <a:spcPct val="90000"/>
              </a:lnSpc>
              <a:spcBef>
                <a:spcPts val="1000"/>
              </a:spcBef>
              <a:spcAft>
                <a:spcPts val="0"/>
              </a:spcAft>
              <a:buClr>
                <a:schemeClr val="lt1"/>
              </a:buClr>
              <a:buSzPts val="2400"/>
              <a:buChar char="•"/>
            </a:pPr>
            <a:r>
              <a:rPr lang="el-GR"/>
              <a:t>Συμβουλευτική και ενημέρωση σε θέματα Πρακτικής Άσκησης (πραγματοποίηση ατομικών συναντήσεων)</a:t>
            </a:r>
            <a:endParaRPr/>
          </a:p>
          <a:p>
            <a:pPr indent="-228600" lvl="0" marL="228600" rtl="0" algn="l">
              <a:lnSpc>
                <a:spcPct val="90000"/>
              </a:lnSpc>
              <a:spcBef>
                <a:spcPts val="1000"/>
              </a:spcBef>
              <a:spcAft>
                <a:spcPts val="0"/>
              </a:spcAft>
              <a:buClr>
                <a:schemeClr val="lt1"/>
              </a:buClr>
              <a:buSzPts val="2400"/>
              <a:buChar char="•"/>
            </a:pPr>
            <a:r>
              <a:rPr lang="el-GR"/>
              <a:t>Συνεργασία με εργοδοτικούς φορείς</a:t>
            </a:r>
            <a:endParaRPr/>
          </a:p>
          <a:p>
            <a:pPr indent="-228600" lvl="0" marL="228600" rtl="0" algn="l">
              <a:lnSpc>
                <a:spcPct val="90000"/>
              </a:lnSpc>
              <a:spcBef>
                <a:spcPts val="1000"/>
              </a:spcBef>
              <a:spcAft>
                <a:spcPts val="0"/>
              </a:spcAft>
              <a:buClr>
                <a:schemeClr val="lt1"/>
              </a:buClr>
              <a:buSzPts val="2400"/>
              <a:buChar char="•"/>
            </a:pPr>
            <a:r>
              <a:rPr lang="el-GR"/>
              <a:t>Επίβλεψη, συστηματική παρακολούθηση και εποπτεία των ασκουμένων</a:t>
            </a:r>
            <a:endParaRPr/>
          </a:p>
          <a:p>
            <a:pPr indent="-228600" lvl="0" marL="228600" rtl="0" algn="l">
              <a:lnSpc>
                <a:spcPct val="90000"/>
              </a:lnSpc>
              <a:spcBef>
                <a:spcPts val="1000"/>
              </a:spcBef>
              <a:spcAft>
                <a:spcPts val="0"/>
              </a:spcAft>
              <a:buClr>
                <a:schemeClr val="lt1"/>
              </a:buClr>
              <a:buSzPts val="2400"/>
              <a:buChar char="•"/>
            </a:pPr>
            <a:r>
              <a:rPr lang="el-GR"/>
              <a:t>Συνεχής ενημέρωση της Βάσης Δεδομένων του Δικτυακού τόπου, που αφορά τους ασκούμενους και τους φορείς απασχόλησης</a:t>
            </a:r>
            <a:endParaRPr/>
          </a:p>
        </p:txBody>
      </p:sp>
      <p:pic>
        <p:nvPicPr>
          <p:cNvPr id="256" name="Google Shape;256;p6"/>
          <p:cNvPicPr preferRelativeResize="0"/>
          <p:nvPr/>
        </p:nvPicPr>
        <p:blipFill rotWithShape="1">
          <a:blip r:embed="rId3">
            <a:alphaModFix/>
          </a:blip>
          <a:srcRect b="0" l="0" r="0" t="0"/>
          <a:stretch/>
        </p:blipFill>
        <p:spPr>
          <a:xfrm>
            <a:off x="7804234" y="548680"/>
            <a:ext cx="1339766" cy="136760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7"/>
          <p:cNvSpPr txBox="1"/>
          <p:nvPr>
            <p:ph type="title"/>
          </p:nvPr>
        </p:nvSpPr>
        <p:spPr>
          <a:xfrm>
            <a:off x="531639" y="753228"/>
            <a:ext cx="6896534" cy="10809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ΓΡΑΦΕΙΟ ΠΡΑΚΤΙΚΗΣ ΑΣΚΗΣΗΣ</a:t>
            </a:r>
            <a:endParaRPr/>
          </a:p>
        </p:txBody>
      </p:sp>
      <p:sp>
        <p:nvSpPr>
          <p:cNvPr id="262" name="Google Shape;262;p7"/>
          <p:cNvSpPr txBox="1"/>
          <p:nvPr>
            <p:ph idx="1" type="body"/>
          </p:nvPr>
        </p:nvSpPr>
        <p:spPr>
          <a:xfrm>
            <a:off x="533400" y="2336875"/>
            <a:ext cx="8226900" cy="42225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200"/>
              <a:buChar char="•"/>
            </a:pPr>
            <a:r>
              <a:rPr lang="el-GR" sz="2200"/>
              <a:t>Συνεργασία με το Γραφείο Διασύνδεσης</a:t>
            </a:r>
            <a:endParaRPr/>
          </a:p>
          <a:p>
            <a:pPr indent="-228600" lvl="0" marL="228600" rtl="0" algn="l">
              <a:lnSpc>
                <a:spcPct val="90000"/>
              </a:lnSpc>
              <a:spcBef>
                <a:spcPts val="1000"/>
              </a:spcBef>
              <a:spcAft>
                <a:spcPts val="0"/>
              </a:spcAft>
              <a:buClr>
                <a:schemeClr val="lt1"/>
              </a:buClr>
              <a:buSzPts val="2200"/>
              <a:buChar char="•"/>
            </a:pPr>
            <a:r>
              <a:rPr lang="el-GR" sz="2200"/>
              <a:t>Δικτύωση με Πανεπιστήμια της Ελλάδας και του Εξωτερικού στα πλαίσια προώθησης της Πρακτικής Άσκησης</a:t>
            </a:r>
            <a:endParaRPr/>
          </a:p>
          <a:p>
            <a:pPr indent="-228600" lvl="0" marL="228600" rtl="0" algn="l">
              <a:lnSpc>
                <a:spcPct val="90000"/>
              </a:lnSpc>
              <a:spcBef>
                <a:spcPts val="1000"/>
              </a:spcBef>
              <a:spcAft>
                <a:spcPts val="0"/>
              </a:spcAft>
              <a:buClr>
                <a:schemeClr val="lt1"/>
              </a:buClr>
              <a:buSzPts val="2200"/>
              <a:buChar char="•"/>
            </a:pPr>
            <a:r>
              <a:rPr lang="el-GR" sz="2200"/>
              <a:t>Επιδίωξη θέσπισης συμφωνιών με κλαδικά όργανα και φορείς προώθησης της απασχόλησης σε φοιτητές/τριες ΑμΕΑ και σε φοιτητές/τριες προερχόμενους/ες από ευάλωτες κοινωνικά ομάδες</a:t>
            </a:r>
            <a:endParaRPr/>
          </a:p>
          <a:p>
            <a:pPr indent="-228600" lvl="0" marL="228600" rtl="0" algn="l">
              <a:lnSpc>
                <a:spcPct val="90000"/>
              </a:lnSpc>
              <a:spcBef>
                <a:spcPts val="1000"/>
              </a:spcBef>
              <a:spcAft>
                <a:spcPts val="0"/>
              </a:spcAft>
              <a:buClr>
                <a:schemeClr val="lt1"/>
              </a:buClr>
              <a:buSzPts val="2200"/>
              <a:buChar char="•"/>
            </a:pPr>
            <a:r>
              <a:rPr lang="el-GR" sz="2200"/>
              <a:t>Εκπόνηση μελετών</a:t>
            </a:r>
            <a:endParaRPr/>
          </a:p>
        </p:txBody>
      </p:sp>
      <p:pic>
        <p:nvPicPr>
          <p:cNvPr id="263" name="Google Shape;263;p7"/>
          <p:cNvPicPr preferRelativeResize="0"/>
          <p:nvPr/>
        </p:nvPicPr>
        <p:blipFill rotWithShape="1">
          <a:blip r:embed="rId3">
            <a:alphaModFix/>
          </a:blip>
          <a:srcRect b="0" l="0" r="0" t="0"/>
          <a:stretch/>
        </p:blipFill>
        <p:spPr>
          <a:xfrm>
            <a:off x="7804234" y="548680"/>
            <a:ext cx="1339766" cy="136760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g30ab80a079c_0_23"/>
          <p:cNvSpPr txBox="1"/>
          <p:nvPr>
            <p:ph type="title"/>
          </p:nvPr>
        </p:nvSpPr>
        <p:spPr>
          <a:xfrm>
            <a:off x="531639" y="753228"/>
            <a:ext cx="6896400" cy="10809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ΓΡΑΦΕΙΟ ΠΡΑΚΤΙΚΗΣ ΑΣΚΗΣΗΣ</a:t>
            </a:r>
            <a:endParaRPr/>
          </a:p>
        </p:txBody>
      </p:sp>
      <p:sp>
        <p:nvSpPr>
          <p:cNvPr id="269" name="Google Shape;269;g30ab80a079c_0_23"/>
          <p:cNvSpPr txBox="1"/>
          <p:nvPr>
            <p:ph idx="1" type="body"/>
          </p:nvPr>
        </p:nvSpPr>
        <p:spPr>
          <a:xfrm>
            <a:off x="149850" y="1658675"/>
            <a:ext cx="8844300" cy="5060100"/>
          </a:xfrm>
          <a:prstGeom prst="rect">
            <a:avLst/>
          </a:prstGeom>
          <a:noFill/>
          <a:ln>
            <a:noFill/>
          </a:ln>
        </p:spPr>
        <p:txBody>
          <a:bodyPr anchorCtr="0" anchor="t" bIns="45700" lIns="91425" spcFirstLastPara="1" rIns="91425" wrap="square" tIns="45700">
            <a:noAutofit/>
          </a:bodyPr>
          <a:lstStyle/>
          <a:p>
            <a:pPr indent="0" lvl="0" marL="0" rtl="0" algn="l">
              <a:lnSpc>
                <a:spcPct val="70000"/>
              </a:lnSpc>
              <a:spcBef>
                <a:spcPts val="1000"/>
              </a:spcBef>
              <a:spcAft>
                <a:spcPts val="0"/>
              </a:spcAft>
              <a:buSzPts val="275"/>
              <a:buNone/>
            </a:pPr>
            <a:r>
              <a:t/>
            </a:r>
            <a:endParaRPr sz="2100"/>
          </a:p>
          <a:p>
            <a:pPr indent="0" lvl="0" marL="0" rtl="0" algn="l">
              <a:lnSpc>
                <a:spcPct val="70000"/>
              </a:lnSpc>
              <a:spcBef>
                <a:spcPts val="1000"/>
              </a:spcBef>
              <a:spcAft>
                <a:spcPts val="0"/>
              </a:spcAft>
              <a:buSzPts val="275"/>
              <a:buNone/>
            </a:pPr>
            <a:r>
              <a:rPr lang="el-GR" sz="2100"/>
              <a:t>ΑΜΟΙΒΕΣ ΦΟΙΤΗΤΩΝ/ΤΡΙΩΝ</a:t>
            </a:r>
            <a:endParaRPr sz="2100"/>
          </a:p>
          <a:p>
            <a:pPr indent="0" lvl="0" marL="0" rtl="0" algn="l">
              <a:lnSpc>
                <a:spcPct val="130000"/>
              </a:lnSpc>
              <a:spcBef>
                <a:spcPts val="1000"/>
              </a:spcBef>
              <a:spcAft>
                <a:spcPts val="0"/>
              </a:spcAft>
              <a:buClr>
                <a:schemeClr val="dk1"/>
              </a:buClr>
              <a:buSzPts val="275"/>
              <a:buFont typeface="Arial"/>
              <a:buNone/>
            </a:pPr>
            <a:r>
              <a:rPr lang="el-GR" sz="2100"/>
              <a:t>1.Για τις περιπτώσεις Πρακτικής Άσκησης φοιτητών/τριών Α (Α.Ε.Ι.), των οποίων η εβδομαδιαία διάρκεια είναι μεγαλύτερη από είκοσι (20) ώρες</a:t>
            </a:r>
            <a:r>
              <a:rPr lang="el-GR" sz="2100" u="sng"/>
              <a:t>, λογίζεται ως πλήρους διάρκειας όταν αντιστοιχεί σε εβδομαδιαία διάρκεια πρακτικής άσκησης που ισούται με την εβδομαδιαία απασχόληση του αντίστοιχου επόπτη του Φορέα Υποδοχή</a:t>
            </a:r>
            <a:r>
              <a:rPr lang="el-GR" sz="2100"/>
              <a:t>ς </a:t>
            </a:r>
            <a:r>
              <a:rPr lang="el-GR" sz="2100" u="sng"/>
              <a:t>(σαράντα 40 ώρες) </a:t>
            </a:r>
            <a:r>
              <a:rPr lang="el-GR" sz="2100"/>
              <a:t>και το ύψος της μηνιαίας αποζημίωσης των ασκούμενων φοιτητών ανέρχεται στα τριακόσια πενήντα ευρώ (350,00 €), συμπεριλαμβανομένων των εισφορών της παρ. 6 του άρθρου 69 του ν. 4957/2022.</a:t>
            </a:r>
            <a:endParaRPr sz="2100"/>
          </a:p>
          <a:p>
            <a:pPr indent="0" lvl="0" marL="0" rtl="0" algn="l">
              <a:lnSpc>
                <a:spcPct val="70000"/>
              </a:lnSpc>
              <a:spcBef>
                <a:spcPts val="1000"/>
              </a:spcBef>
              <a:spcAft>
                <a:spcPts val="0"/>
              </a:spcAft>
              <a:buSzPts val="275"/>
              <a:buNone/>
            </a:pPr>
            <a:r>
              <a:rPr lang="el-GR" sz="2100"/>
              <a:t>ΠΛΗΡΗΣ ΑΠΑΣΧΟΛΗΣΗ - 40 ΩΡΕΣ/ΕΒΔΟΜΑΔΑ = 350 ΕΥΡΩ/ ΜΗΝΑ</a:t>
            </a:r>
            <a:endParaRPr sz="2100"/>
          </a:p>
        </p:txBody>
      </p:sp>
      <p:pic>
        <p:nvPicPr>
          <p:cNvPr id="270" name="Google Shape;270;g30ab80a079c_0_23"/>
          <p:cNvPicPr preferRelativeResize="0"/>
          <p:nvPr/>
        </p:nvPicPr>
        <p:blipFill rotWithShape="1">
          <a:blip r:embed="rId3">
            <a:alphaModFix/>
          </a:blip>
          <a:srcRect b="0" l="0" r="0" t="0"/>
          <a:stretch/>
        </p:blipFill>
        <p:spPr>
          <a:xfrm>
            <a:off x="7804234" y="548680"/>
            <a:ext cx="1339766" cy="136760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g30ab80a079c_0_31"/>
          <p:cNvSpPr txBox="1"/>
          <p:nvPr>
            <p:ph type="title"/>
          </p:nvPr>
        </p:nvSpPr>
        <p:spPr>
          <a:xfrm>
            <a:off x="531639" y="753228"/>
            <a:ext cx="6896400" cy="10809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ΓΡΑΦΕΙΟ ΠΡΑΚΤΙΚΗΣ ΑΣΚΗΣΗΣ</a:t>
            </a:r>
            <a:endParaRPr/>
          </a:p>
        </p:txBody>
      </p:sp>
      <p:sp>
        <p:nvSpPr>
          <p:cNvPr id="276" name="Google Shape;276;g30ab80a079c_0_31"/>
          <p:cNvSpPr txBox="1"/>
          <p:nvPr>
            <p:ph idx="1" type="body"/>
          </p:nvPr>
        </p:nvSpPr>
        <p:spPr>
          <a:xfrm>
            <a:off x="75400" y="2108150"/>
            <a:ext cx="8844300" cy="4665900"/>
          </a:xfrm>
          <a:prstGeom prst="rect">
            <a:avLst/>
          </a:prstGeom>
          <a:noFill/>
          <a:ln>
            <a:noFill/>
          </a:ln>
        </p:spPr>
        <p:txBody>
          <a:bodyPr anchorCtr="0" anchor="t" bIns="45700" lIns="91425" spcFirstLastPara="1" rIns="91425" wrap="square" tIns="45700">
            <a:normAutofit fontScale="32500" lnSpcReduction="20000"/>
          </a:bodyPr>
          <a:lstStyle/>
          <a:p>
            <a:pPr indent="0" lvl="0" marL="0" rtl="0" algn="l">
              <a:lnSpc>
                <a:spcPct val="90000"/>
              </a:lnSpc>
              <a:spcBef>
                <a:spcPts val="1000"/>
              </a:spcBef>
              <a:spcAft>
                <a:spcPts val="0"/>
              </a:spcAft>
              <a:buSzPct val="76923"/>
              <a:buNone/>
            </a:pPr>
            <a:r>
              <a:rPr lang="el-GR" sz="7200"/>
              <a:t>2. Για τις περιπτώσεις Πρακτικής Άσκησης φοιτητών Α.Ε.Ι., των οποίων η εβδομαδιαία διάρκεια ι</a:t>
            </a:r>
            <a:r>
              <a:rPr lang="el-GR" sz="7200" u="sng"/>
              <a:t>σούται με είκ</a:t>
            </a:r>
            <a:r>
              <a:rPr lang="el-GR" sz="6800" u="sng"/>
              <a:t>οσι (20) ώρες,</a:t>
            </a:r>
            <a:r>
              <a:rPr lang="el-GR" sz="6800"/>
              <a:t> λογίζεται ως μερικής απασχόλησης </a:t>
            </a:r>
            <a:r>
              <a:rPr lang="el-GR" sz="7200"/>
              <a:t>  όταν αντιστοιχεί σε εβδομαδιαία απασχόληση που ισούται με το ήμισυ των ωρών της εβδομαδιαίας απασχόλησης του αντίστοιχου επόπτη στον Φορέα Υποδοχής και σε καμία περίπτωση λιγότερη των είκοσι (20) ωρών </a:t>
            </a:r>
            <a:r>
              <a:rPr lang="el-GR" sz="6800"/>
              <a:t>και το ύψος της μηνιαίας αποζημίωσης των ασκούμενων φοιτητών ανέρχεται στα εκατόν εβδομήντα πέντε ευρώ (175,00 €), συμπεριλαμβανομένων των εισφορών της παρ. 6 του άρθρου 69 του ν. 4957/2022.</a:t>
            </a:r>
            <a:endParaRPr sz="6800"/>
          </a:p>
          <a:p>
            <a:pPr indent="0" lvl="0" marL="0" rtl="0" algn="l">
              <a:lnSpc>
                <a:spcPct val="90000"/>
              </a:lnSpc>
              <a:spcBef>
                <a:spcPts val="1000"/>
              </a:spcBef>
              <a:spcAft>
                <a:spcPts val="0"/>
              </a:spcAft>
              <a:buSzPct val="81447"/>
              <a:buNone/>
            </a:pPr>
            <a:r>
              <a:t/>
            </a:r>
            <a:endParaRPr sz="6800"/>
          </a:p>
          <a:p>
            <a:pPr indent="0" lvl="0" marL="0" rtl="0" algn="l">
              <a:lnSpc>
                <a:spcPct val="90000"/>
              </a:lnSpc>
              <a:spcBef>
                <a:spcPts val="1000"/>
              </a:spcBef>
              <a:spcAft>
                <a:spcPts val="0"/>
              </a:spcAft>
              <a:buSzPct val="76923"/>
              <a:buNone/>
            </a:pPr>
            <a:r>
              <a:rPr lang="el-GR" sz="7200"/>
              <a:t>ΜΕΡΙΚΗ ΑΠΑΣΧΟΛΗΣΗ - 20 ΩΡΕΣ/ΕΒΔΟΜΑΔΑ = 175 ΕΥΡΩ/ΜΗΝΑ</a:t>
            </a:r>
            <a:endParaRPr sz="6800"/>
          </a:p>
          <a:p>
            <a:pPr indent="0" lvl="0" marL="0" rtl="0" algn="l">
              <a:lnSpc>
                <a:spcPct val="90000"/>
              </a:lnSpc>
              <a:spcBef>
                <a:spcPts val="1000"/>
              </a:spcBef>
              <a:spcAft>
                <a:spcPts val="0"/>
              </a:spcAft>
              <a:buSzPct val="81447"/>
              <a:buNone/>
            </a:pPr>
            <a:r>
              <a:t/>
            </a:r>
            <a:endParaRPr sz="6800"/>
          </a:p>
        </p:txBody>
      </p:sp>
      <p:pic>
        <p:nvPicPr>
          <p:cNvPr id="277" name="Google Shape;277;g30ab80a079c_0_31"/>
          <p:cNvPicPr preferRelativeResize="0"/>
          <p:nvPr/>
        </p:nvPicPr>
        <p:blipFill rotWithShape="1">
          <a:blip r:embed="rId3">
            <a:alphaModFix/>
          </a:blip>
          <a:srcRect b="0" l="0" r="0" t="0"/>
          <a:stretch/>
        </p:blipFill>
        <p:spPr>
          <a:xfrm>
            <a:off x="7804234" y="548680"/>
            <a:ext cx="1339766" cy="136760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g30ab80a079c_0_16"/>
          <p:cNvSpPr txBox="1"/>
          <p:nvPr>
            <p:ph type="title"/>
          </p:nvPr>
        </p:nvSpPr>
        <p:spPr>
          <a:xfrm>
            <a:off x="531639" y="753228"/>
            <a:ext cx="6896400" cy="10809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ΓΡΑΦΕΙΟ ΠΡΑΚΤΙΚΗΣ ΑΣΚΗΣΗΣ</a:t>
            </a:r>
            <a:endParaRPr/>
          </a:p>
        </p:txBody>
      </p:sp>
      <p:sp>
        <p:nvSpPr>
          <p:cNvPr id="283" name="Google Shape;283;g30ab80a079c_0_16"/>
          <p:cNvSpPr txBox="1"/>
          <p:nvPr>
            <p:ph idx="1" type="body"/>
          </p:nvPr>
        </p:nvSpPr>
        <p:spPr>
          <a:xfrm>
            <a:off x="75400" y="2108150"/>
            <a:ext cx="8974800" cy="4668600"/>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90000"/>
              </a:lnSpc>
              <a:spcBef>
                <a:spcPts val="1000"/>
              </a:spcBef>
              <a:spcAft>
                <a:spcPts val="0"/>
              </a:spcAft>
              <a:buSzPts val="1800"/>
              <a:buNone/>
            </a:pPr>
            <a:r>
              <a:rPr lang="el-GR"/>
              <a:t>Σε κάθε περίπτωση η πρακτική άσκηση πλήρους διάρκειας δεν υπερβαίνει τις σαράντα (40) ώρες εβδομαδιαίως και η μερικής διάρκειας δεν είναι λιγότερη απο τις είκοσι (20) ώρες εβδομαδιαίως.</a:t>
            </a:r>
            <a:endParaRPr/>
          </a:p>
          <a:p>
            <a:pPr indent="0" lvl="0" marL="0" rtl="0" algn="l">
              <a:lnSpc>
                <a:spcPct val="90000"/>
              </a:lnSpc>
              <a:spcBef>
                <a:spcPts val="1000"/>
              </a:spcBef>
              <a:spcAft>
                <a:spcPts val="0"/>
              </a:spcAft>
              <a:buSzPts val="1800"/>
              <a:buNone/>
            </a:pPr>
            <a:r>
              <a:t/>
            </a:r>
            <a:endParaRPr/>
          </a:p>
          <a:p>
            <a:pPr indent="0" lvl="0" marL="0" rtl="0" algn="l">
              <a:lnSpc>
                <a:spcPct val="90000"/>
              </a:lnSpc>
              <a:spcBef>
                <a:spcPts val="1000"/>
              </a:spcBef>
              <a:spcAft>
                <a:spcPts val="0"/>
              </a:spcAft>
              <a:buSzPts val="1800"/>
              <a:buNone/>
            </a:pPr>
            <a:r>
              <a:rPr lang="el-GR"/>
              <a:t>Η Πρακτική Άσκηση φοιτητών/τριών αποζημιώνεται με την ολοκλήρωση της εκπαιδευτικής διαδικασίας της Πρακτικής Άσκησης, όπως αυτή ορίζεται με τον εσωτερικό κανονισμό πρακτικής άσκησης του Τμήματος.</a:t>
            </a:r>
            <a:endParaRPr/>
          </a:p>
          <a:p>
            <a:pPr indent="0" lvl="0" marL="0" rtl="0" algn="l">
              <a:lnSpc>
                <a:spcPct val="90000"/>
              </a:lnSpc>
              <a:spcBef>
                <a:spcPts val="1000"/>
              </a:spcBef>
              <a:spcAft>
                <a:spcPts val="0"/>
              </a:spcAft>
              <a:buSzPts val="1800"/>
              <a:buNone/>
            </a:pPr>
            <a:r>
              <a:t/>
            </a:r>
            <a:endParaRPr/>
          </a:p>
          <a:p>
            <a:pPr indent="0" lvl="0" marL="0" rtl="0" algn="l">
              <a:lnSpc>
                <a:spcPct val="90000"/>
              </a:lnSpc>
              <a:spcBef>
                <a:spcPts val="1000"/>
              </a:spcBef>
              <a:spcAft>
                <a:spcPts val="0"/>
              </a:spcAft>
              <a:buClr>
                <a:schemeClr val="dk1"/>
              </a:buClr>
              <a:buSzPts val="1100"/>
              <a:buFont typeface="Arial"/>
              <a:buNone/>
            </a:pPr>
            <a:r>
              <a:rPr lang="el-GR"/>
              <a:t>Πρακτική Άσκηση πλήρους διάρκειας = 2 μήνες</a:t>
            </a:r>
            <a:endParaRPr/>
          </a:p>
          <a:p>
            <a:pPr indent="0" lvl="0" marL="0" rtl="0" algn="l">
              <a:lnSpc>
                <a:spcPct val="90000"/>
              </a:lnSpc>
              <a:spcBef>
                <a:spcPts val="1000"/>
              </a:spcBef>
              <a:spcAft>
                <a:spcPts val="0"/>
              </a:spcAft>
              <a:buClr>
                <a:schemeClr val="dk1"/>
              </a:buClr>
              <a:buSzPts val="1100"/>
              <a:buFont typeface="Arial"/>
              <a:buNone/>
            </a:pPr>
            <a:r>
              <a:rPr lang="el-GR"/>
              <a:t>Πρακτική Άσκηση μερικής διάρκειας = 4 μήνες</a:t>
            </a:r>
            <a:endParaRPr/>
          </a:p>
        </p:txBody>
      </p:sp>
      <p:pic>
        <p:nvPicPr>
          <p:cNvPr id="284" name="Google Shape;284;g30ab80a079c_0_16"/>
          <p:cNvPicPr preferRelativeResize="0"/>
          <p:nvPr/>
        </p:nvPicPr>
        <p:blipFill rotWithShape="1">
          <a:blip r:embed="rId3">
            <a:alphaModFix/>
          </a:blip>
          <a:srcRect b="0" l="0" r="0" t="0"/>
          <a:stretch/>
        </p:blipFill>
        <p:spPr>
          <a:xfrm>
            <a:off x="7804234" y="548680"/>
            <a:ext cx="1339766" cy="1367606"/>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g3350a5338f1_0_0"/>
          <p:cNvSpPr txBox="1"/>
          <p:nvPr>
            <p:ph type="title"/>
          </p:nvPr>
        </p:nvSpPr>
        <p:spPr>
          <a:xfrm>
            <a:off x="531639" y="753228"/>
            <a:ext cx="6896400" cy="10809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ΓΡΑΦΕΙΟ ΠΡΑΚΤΙΚΗΣ ΑΣΚΗΣΗΣ</a:t>
            </a:r>
            <a:endParaRPr/>
          </a:p>
        </p:txBody>
      </p:sp>
      <p:sp>
        <p:nvSpPr>
          <p:cNvPr id="290" name="Google Shape;290;g3350a5338f1_0_0"/>
          <p:cNvSpPr txBox="1"/>
          <p:nvPr>
            <p:ph idx="1" type="body"/>
          </p:nvPr>
        </p:nvSpPr>
        <p:spPr>
          <a:xfrm>
            <a:off x="44450" y="1972025"/>
            <a:ext cx="9055200" cy="47565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1000"/>
              </a:spcBef>
              <a:spcAft>
                <a:spcPts val="0"/>
              </a:spcAft>
              <a:buClr>
                <a:schemeClr val="lt1"/>
              </a:buClr>
              <a:buSzPts val="2378"/>
              <a:buChar char="•"/>
            </a:pPr>
            <a:r>
              <a:rPr lang="el-GR"/>
              <a:t>Πραγματοποιούνται οι εξής κρατήσεις όσον αφορά την αποζημίωση των φοιτητών/τριών(από 01/01/2026):</a:t>
            </a:r>
            <a:endParaRPr/>
          </a:p>
          <a:p>
            <a:pPr indent="-228600" lvl="0" marL="228600" rtl="0" algn="l">
              <a:lnSpc>
                <a:spcPct val="90000"/>
              </a:lnSpc>
              <a:spcBef>
                <a:spcPts val="1000"/>
              </a:spcBef>
              <a:spcAft>
                <a:spcPts val="0"/>
              </a:spcAft>
              <a:buClr>
                <a:schemeClr val="lt1"/>
              </a:buClr>
              <a:buSzPts val="2378"/>
              <a:buChar char="•"/>
            </a:pPr>
            <a:r>
              <a:rPr lang="el-GR"/>
              <a:t>1) Για τους/τις φοιτητές/τριες οι οποίοι/ες είναι ασφαλισμένοι για ιατροφαρμακευτική περίθαλψη, το ποσοστό κράτησης ασφαλιστικών εισφορών είναι το ποσοστό 1% (ΙΚΑ ΚΙΝΔΥΝΟΥ), ήτοι </a:t>
            </a:r>
            <a:r>
              <a:rPr lang="el-GR" u="sng"/>
              <a:t>11,77 € μηνιαίως</a:t>
            </a:r>
            <a:endParaRPr/>
          </a:p>
          <a:p>
            <a:pPr indent="-228600" lvl="0" marL="228600" rtl="0" algn="l">
              <a:lnSpc>
                <a:spcPct val="90000"/>
              </a:lnSpc>
              <a:spcBef>
                <a:spcPts val="1000"/>
              </a:spcBef>
              <a:spcAft>
                <a:spcPts val="0"/>
              </a:spcAft>
              <a:buClr>
                <a:schemeClr val="lt1"/>
              </a:buClr>
              <a:buSzPts val="2378"/>
              <a:buChar char="•"/>
            </a:pPr>
            <a:r>
              <a:rPr lang="el-GR"/>
              <a:t>2) Για τους/τις φοιτητές/τριες οι οποίοι/ες δεν είναι ασφαλισμένοι για ιατροφαρμακευτική περίθαλψη το ποσοστό κράτησης ασφαλιστικών εισφορών είναι το ποσοστό 6,45% ( 1% ΙΚΑ ΚΙΝΔΥΝΟΥ+5,45% ΓΙΑ ΙΑΤΡΟΦΑΡΜΑΚΕΥΤΙΚΗ ΠΕΡΙΘΑΛΨΗ) ήτοι </a:t>
            </a:r>
            <a:r>
              <a:rPr lang="el-GR" u="sng"/>
              <a:t>75,90 € (11,77 €+64,13 €) μηνιαίως</a:t>
            </a:r>
            <a:r>
              <a:rPr lang="el-GR"/>
              <a:t>.</a:t>
            </a:r>
            <a:endParaRPr/>
          </a:p>
        </p:txBody>
      </p:sp>
      <p:pic>
        <p:nvPicPr>
          <p:cNvPr id="291" name="Google Shape;291;g3350a5338f1_0_0"/>
          <p:cNvPicPr preferRelativeResize="0"/>
          <p:nvPr/>
        </p:nvPicPr>
        <p:blipFill rotWithShape="1">
          <a:blip r:embed="rId3">
            <a:alphaModFix/>
          </a:blip>
          <a:srcRect b="0" l="0" r="0" t="0"/>
          <a:stretch/>
        </p:blipFill>
        <p:spPr>
          <a:xfrm>
            <a:off x="7804234" y="548680"/>
            <a:ext cx="1339766" cy="1367606"/>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g30d0fb3a5d7_0_0"/>
          <p:cNvSpPr txBox="1"/>
          <p:nvPr>
            <p:ph type="title"/>
          </p:nvPr>
        </p:nvSpPr>
        <p:spPr>
          <a:xfrm>
            <a:off x="531639" y="2869895"/>
            <a:ext cx="6889200" cy="1090800"/>
          </a:xfrm>
          <a:prstGeom prst="rect">
            <a:avLst/>
          </a:prstGeom>
          <a:noFill/>
          <a:ln>
            <a:noFill/>
          </a:ln>
        </p:spPr>
        <p:txBody>
          <a:bodyPr anchorCtr="0" anchor="ctr" bIns="45700" lIns="91425" spcFirstLastPara="1" rIns="91425" wrap="square" tIns="45700">
            <a:normAutofit fontScale="90000"/>
          </a:bodyPr>
          <a:lstStyle/>
          <a:p>
            <a:pPr indent="0" lvl="0" marL="0" rtl="0" algn="r">
              <a:lnSpc>
                <a:spcPct val="90000"/>
              </a:lnSpc>
              <a:spcBef>
                <a:spcPts val="0"/>
              </a:spcBef>
              <a:spcAft>
                <a:spcPts val="0"/>
              </a:spcAft>
              <a:buClr>
                <a:schemeClr val="lt1"/>
              </a:buClr>
              <a:buSzPct val="100000"/>
              <a:buFont typeface="Trebuchet MS"/>
              <a:buNone/>
            </a:pPr>
            <a:r>
              <a:rPr lang="el-GR"/>
              <a:t>ΠΡΑΚΤΙΚΗ ΑΣΚΗΣΗ </a:t>
            </a:r>
            <a:br>
              <a:rPr lang="el-GR"/>
            </a:br>
            <a:r>
              <a:rPr lang="el-GR"/>
              <a:t>ΤΟΥ ΤΜ. ΕΠΙΣΤΗΜΗΣ ΔΙΑΙΤΟΛΟΓΙΑΣ-ΔΙΑΤΡΟΦΗΣ (ΤΕΔΔ) </a:t>
            </a:r>
            <a:endParaRPr/>
          </a:p>
        </p:txBody>
      </p:sp>
      <p:sp>
        <p:nvSpPr>
          <p:cNvPr id="297" name="Google Shape;297;g30d0fb3a5d7_0_0"/>
          <p:cNvSpPr txBox="1"/>
          <p:nvPr>
            <p:ph idx="1" type="body"/>
          </p:nvPr>
        </p:nvSpPr>
        <p:spPr>
          <a:xfrm>
            <a:off x="531639" y="4232172"/>
            <a:ext cx="6889200" cy="1704000"/>
          </a:xfrm>
          <a:prstGeom prst="rect">
            <a:avLst/>
          </a:prstGeom>
          <a:noFill/>
          <a:ln>
            <a:noFill/>
          </a:ln>
        </p:spPr>
        <p:txBody>
          <a:bodyPr anchorCtr="0" anchor="t" bIns="45700" lIns="91425" spcFirstLastPara="1" rIns="91425" wrap="square" tIns="45700">
            <a:normAutofit/>
          </a:bodyPr>
          <a:lstStyle/>
          <a:p>
            <a:pPr indent="0" lvl="0" marL="0" rtl="0" algn="r">
              <a:lnSpc>
                <a:spcPct val="90000"/>
              </a:lnSpc>
              <a:spcBef>
                <a:spcPts val="0"/>
              </a:spcBef>
              <a:spcAft>
                <a:spcPts val="0"/>
              </a:spcAft>
              <a:buClr>
                <a:schemeClr val="lt1"/>
              </a:buClr>
              <a:buSzPts val="2400"/>
              <a:buNone/>
            </a:pPr>
            <a:r>
              <a:rPr lang="el-GR" sz="2400"/>
              <a:t>http://praktiki.hua.gr/info/ddns/</a:t>
            </a:r>
            <a:r>
              <a:rPr lang="el-GR"/>
              <a:t> </a:t>
            </a:r>
            <a:endParaRPr/>
          </a:p>
        </p:txBody>
      </p:sp>
      <p:pic>
        <p:nvPicPr>
          <p:cNvPr id="298" name="Google Shape;298;g30d0fb3a5d7_0_0"/>
          <p:cNvPicPr preferRelativeResize="0"/>
          <p:nvPr/>
        </p:nvPicPr>
        <p:blipFill rotWithShape="1">
          <a:blip r:embed="rId3">
            <a:alphaModFix/>
          </a:blip>
          <a:srcRect b="0" l="0" r="0" t="0"/>
          <a:stretch/>
        </p:blipFill>
        <p:spPr>
          <a:xfrm>
            <a:off x="7797585" y="2628889"/>
            <a:ext cx="1339766" cy="1367606"/>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g30d0fb3a5d7_0_214"/>
          <p:cNvSpPr txBox="1"/>
          <p:nvPr>
            <p:ph type="title"/>
          </p:nvPr>
        </p:nvSpPr>
        <p:spPr>
          <a:xfrm>
            <a:off x="531639" y="753228"/>
            <a:ext cx="6896400" cy="10809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Trebuchet MS"/>
              <a:buNone/>
            </a:pPr>
            <a:r>
              <a:rPr lang="el-GR"/>
              <a:t>ΠΡΑΚΤΙΚΗ ΑΣΚΗΣΗ </a:t>
            </a:r>
            <a:br>
              <a:rPr lang="el-GR"/>
            </a:br>
            <a:r>
              <a:rPr lang="el-GR"/>
              <a:t>ΤΟΥ ΤΜ. ΕΠΙΣΤΗΜΗΣ ΔΙΑΙΤΟΛΟΓΙΑΣ-ΔΙΑΤΡΟΦΗΣ (ΤΕΔΔ) </a:t>
            </a:r>
            <a:endParaRPr/>
          </a:p>
        </p:txBody>
      </p:sp>
      <p:sp>
        <p:nvSpPr>
          <p:cNvPr id="304" name="Google Shape;304;g30d0fb3a5d7_0_214"/>
          <p:cNvSpPr txBox="1"/>
          <p:nvPr>
            <p:ph idx="1" type="body"/>
          </p:nvPr>
        </p:nvSpPr>
        <p:spPr>
          <a:xfrm>
            <a:off x="147900" y="2122650"/>
            <a:ext cx="8815500" cy="4625100"/>
          </a:xfrm>
          <a:prstGeom prst="rect">
            <a:avLst/>
          </a:prstGeom>
          <a:noFill/>
          <a:ln>
            <a:noFill/>
          </a:ln>
        </p:spPr>
        <p:txBody>
          <a:bodyPr anchorCtr="0" anchor="t" bIns="45700" lIns="91425" spcFirstLastPara="1" rIns="91425" wrap="square" tIns="45700">
            <a:normAutofit fontScale="92500"/>
          </a:bodyPr>
          <a:lstStyle/>
          <a:p>
            <a:pPr indent="-228600" lvl="0" marL="228600" rtl="0" algn="l">
              <a:lnSpc>
                <a:spcPct val="90000"/>
              </a:lnSpc>
              <a:spcBef>
                <a:spcPts val="0"/>
              </a:spcBef>
              <a:spcAft>
                <a:spcPts val="0"/>
              </a:spcAft>
              <a:buClr>
                <a:schemeClr val="lt1"/>
              </a:buClr>
              <a:buSzPct val="108108"/>
              <a:buChar char="•"/>
            </a:pPr>
            <a:r>
              <a:rPr lang="el-GR"/>
              <a:t>Η Πρακτική Άσκηση αντιστοιχεί συνολικά σε δύο (02) μήνες απασχόλησης για κάθε ασκούμενο/η φοιτητή/τρια μέσα σε ένα ακαδημαϊκό έτος. Οι μήνες απασχόλησης κατανέμονται σε έναν (01) μήνα για την ΠΑ Ι και έναν (01) μήνα για την ΠΑ ΙΙ.</a:t>
            </a:r>
            <a:endParaRPr/>
          </a:p>
          <a:p>
            <a:pPr indent="-190500" lvl="0" marL="228600" rtl="0" algn="l">
              <a:lnSpc>
                <a:spcPct val="90000"/>
              </a:lnSpc>
              <a:spcBef>
                <a:spcPts val="0"/>
              </a:spcBef>
              <a:spcAft>
                <a:spcPts val="0"/>
              </a:spcAft>
              <a:buSzPct val="81081"/>
              <a:buChar char="•"/>
            </a:pPr>
            <a:r>
              <a:rPr lang="el-GR"/>
              <a:t>Η ΠΑ Ι αφορά στην άσκηση σε Επιχειρήσεις Τροφίμων ή φορείς στην Κοινότητα, ενώ η ΠΑ ΙΙ αφορά στην άσκηση σε Νοσοκομεία. </a:t>
            </a:r>
            <a:endParaRPr/>
          </a:p>
          <a:p>
            <a:pPr indent="0" lvl="0" marL="457200" rtl="0" algn="l">
              <a:lnSpc>
                <a:spcPct val="90000"/>
              </a:lnSpc>
              <a:spcBef>
                <a:spcPts val="0"/>
              </a:spcBef>
              <a:spcAft>
                <a:spcPts val="0"/>
              </a:spcAft>
              <a:buSzPct val="81081"/>
              <a:buNone/>
            </a:pPr>
            <a:r>
              <a:t/>
            </a:r>
            <a:endParaRPr/>
          </a:p>
          <a:p>
            <a:pPr indent="-228600" lvl="0" marL="228600" rtl="0" algn="l">
              <a:lnSpc>
                <a:spcPct val="90000"/>
              </a:lnSpc>
              <a:spcBef>
                <a:spcPts val="0"/>
              </a:spcBef>
              <a:spcAft>
                <a:spcPts val="0"/>
              </a:spcAft>
              <a:buClr>
                <a:schemeClr val="lt1"/>
              </a:buClr>
              <a:buSzPct val="108108"/>
              <a:buChar char="•"/>
            </a:pPr>
            <a:r>
              <a:rPr lang="el-GR"/>
              <a:t> Η σειρά άσκησης στους τομείς μπορεί να εξατομικευθεί.</a:t>
            </a:r>
            <a:endParaRPr/>
          </a:p>
          <a:p>
            <a:pPr indent="-87628" lvl="0" marL="228600" rtl="0" algn="l">
              <a:lnSpc>
                <a:spcPct val="90000"/>
              </a:lnSpc>
              <a:spcBef>
                <a:spcPts val="1000"/>
              </a:spcBef>
              <a:spcAft>
                <a:spcPts val="0"/>
              </a:spcAft>
              <a:buClr>
                <a:schemeClr val="lt1"/>
              </a:buClr>
              <a:buSzPct val="108108"/>
              <a:buNone/>
            </a:pPr>
            <a:r>
              <a:t/>
            </a:r>
            <a:endParaRPr/>
          </a:p>
          <a:p>
            <a:pPr indent="-228600" lvl="0" marL="228600" rtl="0" algn="l">
              <a:lnSpc>
                <a:spcPct val="90000"/>
              </a:lnSpc>
              <a:spcBef>
                <a:spcPts val="1000"/>
              </a:spcBef>
              <a:spcAft>
                <a:spcPts val="0"/>
              </a:spcAft>
              <a:buClr>
                <a:schemeClr val="lt1"/>
              </a:buClr>
              <a:buSzPct val="108108"/>
              <a:buChar char="•"/>
            </a:pPr>
            <a:r>
              <a:rPr lang="el-GR"/>
              <a:t>Για κάθε τομέα η διάρκεια άσκησης είναι:</a:t>
            </a:r>
            <a:endParaRPr/>
          </a:p>
          <a:p>
            <a:pPr indent="-228600" lvl="0" marL="228600" rtl="0" algn="l">
              <a:lnSpc>
                <a:spcPct val="90000"/>
              </a:lnSpc>
              <a:spcBef>
                <a:spcPts val="1000"/>
              </a:spcBef>
              <a:spcAft>
                <a:spcPts val="0"/>
              </a:spcAft>
              <a:buClr>
                <a:schemeClr val="lt1"/>
              </a:buClr>
              <a:buSzPct val="108108"/>
              <a:buChar char="•"/>
            </a:pPr>
            <a:r>
              <a:rPr lang="el-GR"/>
              <a:t>- Κοινότητα ή Επιχειρήσεις Κλάδου Τροφίμων: 01 μήνας </a:t>
            </a:r>
            <a:endParaRPr/>
          </a:p>
          <a:p>
            <a:pPr indent="-228600" lvl="0" marL="228600" rtl="0" algn="l">
              <a:lnSpc>
                <a:spcPct val="90000"/>
              </a:lnSpc>
              <a:spcBef>
                <a:spcPts val="1000"/>
              </a:spcBef>
              <a:spcAft>
                <a:spcPts val="0"/>
              </a:spcAft>
              <a:buClr>
                <a:schemeClr val="lt1"/>
              </a:buClr>
              <a:buSzPct val="108108"/>
              <a:buChar char="•"/>
            </a:pPr>
            <a:r>
              <a:rPr lang="el-GR"/>
              <a:t>- Νοσοκομεία: 01 μήνας </a:t>
            </a:r>
            <a:endParaRPr/>
          </a:p>
        </p:txBody>
      </p:sp>
      <p:pic>
        <p:nvPicPr>
          <p:cNvPr id="305" name="Google Shape;305;g30d0fb3a5d7_0_214"/>
          <p:cNvPicPr preferRelativeResize="0"/>
          <p:nvPr/>
        </p:nvPicPr>
        <p:blipFill rotWithShape="1">
          <a:blip r:embed="rId3">
            <a:alphaModFix/>
          </a:blip>
          <a:srcRect b="0" l="0" r="0" t="0"/>
          <a:stretch/>
        </p:blipFill>
        <p:spPr>
          <a:xfrm>
            <a:off x="7804234" y="458034"/>
            <a:ext cx="1339766" cy="1367606"/>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g30d0fb3a5d7_0_434"/>
          <p:cNvSpPr txBox="1"/>
          <p:nvPr>
            <p:ph type="title"/>
          </p:nvPr>
        </p:nvSpPr>
        <p:spPr>
          <a:xfrm>
            <a:off x="531639" y="753228"/>
            <a:ext cx="6896400" cy="10809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Trebuchet MS"/>
              <a:buNone/>
            </a:pPr>
            <a:r>
              <a:rPr lang="el-GR"/>
              <a:t>ΠΡΑΚΤΙΚΗ ΑΣΚΗΣΗ </a:t>
            </a:r>
            <a:br>
              <a:rPr lang="el-GR"/>
            </a:br>
            <a:r>
              <a:rPr lang="el-GR"/>
              <a:t>ΤΟΥ ΤΜ. ΕΠΙΣΤΗΜΗΣ ΔΙΑΙΤΟΛΟΓΙΑΣ-ΔΙΑΤΡΟΦΗΣ (ΤΕΔΔ) </a:t>
            </a:r>
            <a:endParaRPr/>
          </a:p>
        </p:txBody>
      </p:sp>
      <p:sp>
        <p:nvSpPr>
          <p:cNvPr id="311" name="Google Shape;311;g30d0fb3a5d7_0_434"/>
          <p:cNvSpPr txBox="1"/>
          <p:nvPr>
            <p:ph idx="1" type="body"/>
          </p:nvPr>
        </p:nvSpPr>
        <p:spPr>
          <a:xfrm>
            <a:off x="191375" y="1988850"/>
            <a:ext cx="8773200" cy="4752600"/>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lt1"/>
              </a:buClr>
              <a:buSzPts val="1800"/>
              <a:buChar char="•"/>
            </a:pPr>
            <a:r>
              <a:rPr lang="el-GR" sz="1800"/>
              <a:t>ΝΟΣΟΚΟΜΕΙΑ </a:t>
            </a:r>
            <a:endParaRPr/>
          </a:p>
          <a:p>
            <a:pPr indent="-228600" lvl="0" marL="228600" rtl="0" algn="l">
              <a:lnSpc>
                <a:spcPct val="90000"/>
              </a:lnSpc>
              <a:spcBef>
                <a:spcPts val="1000"/>
              </a:spcBef>
              <a:spcAft>
                <a:spcPts val="0"/>
              </a:spcAft>
              <a:buClr>
                <a:schemeClr val="lt1"/>
              </a:buClr>
              <a:buSzPts val="1800"/>
              <a:buChar char="•"/>
            </a:pPr>
            <a:r>
              <a:rPr lang="el-GR" sz="1800"/>
              <a:t>Απαραίτητη προϋπόθεση για τη συμμετοχή ενός Νοσοκομείου στην Πρακτική Άσκηση είναι να διαθέτει οργανωμένο Τμήμα Διατροφής</a:t>
            </a:r>
            <a:endParaRPr/>
          </a:p>
          <a:p>
            <a:pPr indent="-228600" lvl="0" marL="228600" rtl="0" algn="l">
              <a:lnSpc>
                <a:spcPct val="90000"/>
              </a:lnSpc>
              <a:spcBef>
                <a:spcPts val="1000"/>
              </a:spcBef>
              <a:spcAft>
                <a:spcPts val="0"/>
              </a:spcAft>
              <a:buClr>
                <a:schemeClr val="lt1"/>
              </a:buClr>
              <a:buSzPts val="1800"/>
              <a:buChar char="•"/>
            </a:pPr>
            <a:r>
              <a:rPr lang="el-GR" sz="1800"/>
              <a:t>ΚΟΙΝΟΤΗΤΑ </a:t>
            </a:r>
            <a:endParaRPr/>
          </a:p>
          <a:p>
            <a:pPr indent="-228600" lvl="0" marL="228600" rtl="0" algn="l">
              <a:lnSpc>
                <a:spcPct val="90000"/>
              </a:lnSpc>
              <a:spcBef>
                <a:spcPts val="1000"/>
              </a:spcBef>
              <a:spcAft>
                <a:spcPts val="0"/>
              </a:spcAft>
              <a:buClr>
                <a:schemeClr val="lt1"/>
              </a:buClr>
              <a:buSzPts val="1800"/>
              <a:buChar char="•"/>
            </a:pPr>
            <a:r>
              <a:rPr lang="el-GR" sz="1800"/>
              <a:t>Ως προς τον τομέα της Κοινότητας, οι φοιτήτριες/τές πραγματοποιούν Πρακτική Άσκηση σε φορείς με χαρακτήρα δημόσιας υγείας, όπως είναι παιδικοί σταθμοί (δημόσιοι ή ιδιωτικοί), χώροι φροντίδας ηλικιωμένων, διαιτολογικά γραφεία, γυμναστήρια κλπ. </a:t>
            </a:r>
            <a:endParaRPr/>
          </a:p>
          <a:p>
            <a:pPr indent="-228600" lvl="0" marL="228600" rtl="0" algn="l">
              <a:lnSpc>
                <a:spcPct val="90000"/>
              </a:lnSpc>
              <a:spcBef>
                <a:spcPts val="1000"/>
              </a:spcBef>
              <a:spcAft>
                <a:spcPts val="0"/>
              </a:spcAft>
              <a:buClr>
                <a:schemeClr val="lt1"/>
              </a:buClr>
              <a:buSzPts val="1800"/>
              <a:buChar char="•"/>
            </a:pPr>
            <a:r>
              <a:rPr lang="el-GR" sz="1800"/>
              <a:t>ΕΠΙΧΕΙΡΗΣΕΙΣ ΚΛΑΔΟΥ ΤΡΟΦΙΜΩΝ </a:t>
            </a:r>
            <a:endParaRPr/>
          </a:p>
          <a:p>
            <a:pPr indent="-228600" lvl="0" marL="228600" rtl="0" algn="l">
              <a:lnSpc>
                <a:spcPct val="90000"/>
              </a:lnSpc>
              <a:spcBef>
                <a:spcPts val="1000"/>
              </a:spcBef>
              <a:spcAft>
                <a:spcPts val="0"/>
              </a:spcAft>
              <a:buClr>
                <a:schemeClr val="lt1"/>
              </a:buClr>
              <a:buSzPts val="1800"/>
              <a:buChar char="•"/>
            </a:pPr>
            <a:r>
              <a:rPr lang="el-GR" sz="1800"/>
              <a:t>Η δράση της Πρακτικής Άσκησης σε Επιχειρήσεις Τροφίμων περιλαμβάνει την άσκηση των φοιτητριών/τών σε επιχειρήσεις που ασχολούνται με την προμήθεια, μεταποίηση και διακίνηση προϊόντων τροφίμων. Αυτές μπορεί να είναι Επιχειρήσεις Παραγωγής Τροφίμων (food production), Επιχειρήσεις Εστίασης (food service), ακόμη και Επιχειρήσεις Λιανικής πώλησης (food retailing). </a:t>
            </a:r>
            <a:endParaRPr/>
          </a:p>
        </p:txBody>
      </p:sp>
      <p:pic>
        <p:nvPicPr>
          <p:cNvPr id="312" name="Google Shape;312;g30d0fb3a5d7_0_434"/>
          <p:cNvPicPr preferRelativeResize="0"/>
          <p:nvPr/>
        </p:nvPicPr>
        <p:blipFill rotWithShape="1">
          <a:blip r:embed="rId3">
            <a:alphaModFix/>
          </a:blip>
          <a:srcRect b="0" l="0" r="0" t="0"/>
          <a:stretch/>
        </p:blipFill>
        <p:spPr>
          <a:xfrm>
            <a:off x="7804234" y="458034"/>
            <a:ext cx="1339766" cy="1367606"/>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g30d0fb3a5d7_0_648"/>
          <p:cNvSpPr txBox="1"/>
          <p:nvPr>
            <p:ph type="title"/>
          </p:nvPr>
        </p:nvSpPr>
        <p:spPr>
          <a:xfrm>
            <a:off x="531639" y="753228"/>
            <a:ext cx="6896400" cy="10809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Trebuchet MS"/>
              <a:buNone/>
            </a:pPr>
            <a:r>
              <a:rPr lang="el-GR"/>
              <a:t>ΠΡΑΚΤΙΚΗ ΑΣΚΗΣΗ </a:t>
            </a:r>
            <a:br>
              <a:rPr lang="el-GR"/>
            </a:br>
            <a:r>
              <a:rPr lang="el-GR"/>
              <a:t>ΤΟΥ ΤΜ. ΕΠΙΣΤΗΜΗΣ ΔΙΑΙΤΟΛΟΓΙΑΣ-ΔΙΑΤΡΟΦΗΣ (ΤΕΔΔ) </a:t>
            </a:r>
            <a:endParaRPr/>
          </a:p>
        </p:txBody>
      </p:sp>
      <p:sp>
        <p:nvSpPr>
          <p:cNvPr id="318" name="Google Shape;318;g30d0fb3a5d7_0_648"/>
          <p:cNvSpPr txBox="1"/>
          <p:nvPr>
            <p:ph idx="1" type="body"/>
          </p:nvPr>
        </p:nvSpPr>
        <p:spPr>
          <a:xfrm>
            <a:off x="-5775" y="1988850"/>
            <a:ext cx="9293700" cy="4752600"/>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lt1"/>
              </a:buClr>
              <a:buSzPts val="1900"/>
              <a:buChar char="•"/>
            </a:pPr>
            <a:r>
              <a:rPr lang="el-GR" sz="1900"/>
              <a:t>Τα υπεύθυνα μέλη ΔΕΠ/ΕΔΙΠ ανά τομέα Πρακτικής Άσκησης είναι:</a:t>
            </a:r>
            <a:endParaRPr sz="2500"/>
          </a:p>
          <a:p>
            <a:pPr indent="-228600" lvl="0" marL="228600" rtl="0" algn="l">
              <a:lnSpc>
                <a:spcPct val="90000"/>
              </a:lnSpc>
              <a:spcBef>
                <a:spcPts val="1000"/>
              </a:spcBef>
              <a:spcAft>
                <a:spcPts val="0"/>
              </a:spcAft>
              <a:buClr>
                <a:schemeClr val="lt1"/>
              </a:buClr>
              <a:buSzPts val="1900"/>
              <a:buChar char="•"/>
            </a:pPr>
            <a:r>
              <a:rPr lang="el-GR" sz="1900"/>
              <a:t>Νοσοκομεία:</a:t>
            </a:r>
            <a:endParaRPr sz="1900"/>
          </a:p>
          <a:p>
            <a:pPr indent="-269999" lvl="0" marL="269999" rtl="0" algn="l">
              <a:lnSpc>
                <a:spcPct val="90000"/>
              </a:lnSpc>
              <a:spcBef>
                <a:spcPts val="0"/>
              </a:spcBef>
              <a:spcAft>
                <a:spcPts val="0"/>
              </a:spcAft>
              <a:buSzPts val="1900"/>
              <a:buChar char="•"/>
            </a:pPr>
            <a:r>
              <a:rPr lang="el-GR" sz="1900"/>
              <a:t>Μερόπη Κοντογιάννη, Καθηγήτρια (2109549 359, </a:t>
            </a:r>
            <a:r>
              <a:rPr lang="el-GR" sz="1900">
                <a:solidFill>
                  <a:schemeClr val="hlink"/>
                </a:solidFill>
                <a:uFill>
                  <a:noFill/>
                </a:uFill>
                <a:hlinkClick r:id="rId3"/>
              </a:rPr>
              <a:t>mkont@hua.gr</a:t>
            </a:r>
            <a:r>
              <a:rPr lang="el-GR" sz="1900"/>
              <a:t>)</a:t>
            </a:r>
            <a:endParaRPr sz="2500"/>
          </a:p>
          <a:p>
            <a:pPr indent="-228600" lvl="0" marL="228600" rtl="0" algn="l">
              <a:lnSpc>
                <a:spcPct val="90000"/>
              </a:lnSpc>
              <a:spcBef>
                <a:spcPts val="1000"/>
              </a:spcBef>
              <a:spcAft>
                <a:spcPts val="0"/>
              </a:spcAft>
              <a:buClr>
                <a:schemeClr val="lt1"/>
              </a:buClr>
              <a:buSzPts val="1900"/>
              <a:buChar char="•"/>
            </a:pPr>
            <a:r>
              <a:rPr lang="el-GR" sz="1900"/>
              <a:t>Μαρία Γιαννακούλια, Καθηγήτρια (2109549 175, myianna@hua.gr)</a:t>
            </a:r>
            <a:endParaRPr sz="2500"/>
          </a:p>
          <a:p>
            <a:pPr indent="-114300" lvl="0" marL="228600" rtl="0" algn="l">
              <a:lnSpc>
                <a:spcPct val="90000"/>
              </a:lnSpc>
              <a:spcBef>
                <a:spcPts val="1000"/>
              </a:spcBef>
              <a:spcAft>
                <a:spcPts val="0"/>
              </a:spcAft>
              <a:buClr>
                <a:schemeClr val="lt1"/>
              </a:buClr>
              <a:buSzPts val="1800"/>
              <a:buNone/>
            </a:pPr>
            <a:r>
              <a:t/>
            </a:r>
            <a:endParaRPr sz="1900"/>
          </a:p>
          <a:p>
            <a:pPr indent="-228600" lvl="0" marL="228600" rtl="0" algn="l">
              <a:lnSpc>
                <a:spcPct val="90000"/>
              </a:lnSpc>
              <a:spcBef>
                <a:spcPts val="1000"/>
              </a:spcBef>
              <a:spcAft>
                <a:spcPts val="0"/>
              </a:spcAft>
              <a:buClr>
                <a:schemeClr val="lt1"/>
              </a:buClr>
              <a:buSzPts val="1900"/>
              <a:buChar char="•"/>
            </a:pPr>
            <a:r>
              <a:rPr lang="el-GR" sz="1900"/>
              <a:t>Κοινότητα:</a:t>
            </a:r>
            <a:endParaRPr sz="2500"/>
          </a:p>
          <a:p>
            <a:pPr indent="-228600" lvl="0" marL="228600" rtl="0" algn="l">
              <a:lnSpc>
                <a:spcPct val="90000"/>
              </a:lnSpc>
              <a:spcBef>
                <a:spcPts val="1000"/>
              </a:spcBef>
              <a:spcAft>
                <a:spcPts val="0"/>
              </a:spcAft>
              <a:buClr>
                <a:schemeClr val="lt1"/>
              </a:buClr>
              <a:buSzPts val="1900"/>
              <a:buChar char="•"/>
            </a:pPr>
            <a:r>
              <a:rPr lang="el-GR" sz="1900"/>
              <a:t>Mοσχώνης Γεώργιος, Αναπληρωτής Καθηγητής (2109549 195,gmoschonis@hua.gr)</a:t>
            </a:r>
            <a:endParaRPr sz="1900"/>
          </a:p>
          <a:p>
            <a:pPr indent="-228600" lvl="0" marL="228600" rtl="0" algn="l">
              <a:lnSpc>
                <a:spcPct val="90000"/>
              </a:lnSpc>
              <a:spcBef>
                <a:spcPts val="1000"/>
              </a:spcBef>
              <a:spcAft>
                <a:spcPts val="0"/>
              </a:spcAft>
              <a:buClr>
                <a:schemeClr val="lt1"/>
              </a:buClr>
              <a:buSzPts val="1900"/>
              <a:buChar char="•"/>
            </a:pPr>
            <a:r>
              <a:rPr lang="el-GR" sz="1900"/>
              <a:t>Ιωάννης Μανιός, Καθηγητής (2109549 156, manios@hua.gr)</a:t>
            </a:r>
            <a:endParaRPr sz="2500"/>
          </a:p>
          <a:p>
            <a:pPr indent="-114300" lvl="0" marL="228600" rtl="0" algn="l">
              <a:lnSpc>
                <a:spcPct val="90000"/>
              </a:lnSpc>
              <a:spcBef>
                <a:spcPts val="1000"/>
              </a:spcBef>
              <a:spcAft>
                <a:spcPts val="0"/>
              </a:spcAft>
              <a:buClr>
                <a:schemeClr val="lt1"/>
              </a:buClr>
              <a:buSzPts val="1800"/>
              <a:buNone/>
            </a:pPr>
            <a:r>
              <a:t/>
            </a:r>
            <a:endParaRPr sz="1900"/>
          </a:p>
          <a:p>
            <a:pPr indent="-228600" lvl="0" marL="228600" rtl="0" algn="l">
              <a:lnSpc>
                <a:spcPct val="90000"/>
              </a:lnSpc>
              <a:spcBef>
                <a:spcPts val="1000"/>
              </a:spcBef>
              <a:spcAft>
                <a:spcPts val="0"/>
              </a:spcAft>
              <a:buClr>
                <a:schemeClr val="lt1"/>
              </a:buClr>
              <a:buSzPts val="1900"/>
              <a:buChar char="•"/>
            </a:pPr>
            <a:r>
              <a:rPr lang="el-GR" sz="1900"/>
              <a:t>Επιχειρήσεις Κλάδου Τροφίμων:</a:t>
            </a:r>
            <a:endParaRPr sz="2500"/>
          </a:p>
          <a:p>
            <a:pPr indent="-228600" lvl="0" marL="228600" rtl="0" algn="l">
              <a:lnSpc>
                <a:spcPct val="90000"/>
              </a:lnSpc>
              <a:spcBef>
                <a:spcPts val="1000"/>
              </a:spcBef>
              <a:spcAft>
                <a:spcPts val="0"/>
              </a:spcAft>
              <a:buClr>
                <a:schemeClr val="lt1"/>
              </a:buClr>
              <a:buSzPts val="1900"/>
              <a:buChar char="•"/>
            </a:pPr>
            <a:r>
              <a:rPr lang="el-GR" sz="1900"/>
              <a:t>Χίου Αντωνία,Καθηγήτρια (2109549 157, chiou@hua.gr)</a:t>
            </a:r>
            <a:endParaRPr sz="2500"/>
          </a:p>
          <a:p>
            <a:pPr indent="-228600" lvl="0" marL="228600" rtl="0" algn="l">
              <a:lnSpc>
                <a:spcPct val="90000"/>
              </a:lnSpc>
              <a:spcBef>
                <a:spcPts val="1000"/>
              </a:spcBef>
              <a:spcAft>
                <a:spcPts val="0"/>
              </a:spcAft>
              <a:buClr>
                <a:schemeClr val="lt1"/>
              </a:buClr>
              <a:buSzPts val="1900"/>
              <a:buChar char="•"/>
            </a:pPr>
            <a:r>
              <a:rPr lang="el-GR" sz="1900"/>
              <a:t>Καραθάνος Βάιος, Καθηγητής (2109549 224, vkarath@hua.gr)</a:t>
            </a:r>
            <a:endParaRPr sz="2500"/>
          </a:p>
        </p:txBody>
      </p:sp>
      <p:pic>
        <p:nvPicPr>
          <p:cNvPr id="319" name="Google Shape;319;g30d0fb3a5d7_0_648"/>
          <p:cNvPicPr preferRelativeResize="0"/>
          <p:nvPr/>
        </p:nvPicPr>
        <p:blipFill rotWithShape="1">
          <a:blip r:embed="rId4">
            <a:alphaModFix/>
          </a:blip>
          <a:srcRect b="0" l="0" r="0" t="0"/>
          <a:stretch/>
        </p:blipFill>
        <p:spPr>
          <a:xfrm>
            <a:off x="7804234" y="458034"/>
            <a:ext cx="1339766" cy="136760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sp>
        <p:nvSpPr>
          <p:cNvPr id="324" name="Google Shape;324;g30d0fb3a5d7_0_863"/>
          <p:cNvSpPr txBox="1"/>
          <p:nvPr>
            <p:ph idx="1" type="body"/>
          </p:nvPr>
        </p:nvSpPr>
        <p:spPr>
          <a:xfrm>
            <a:off x="118900" y="2038725"/>
            <a:ext cx="8844600" cy="4630500"/>
          </a:xfrm>
          <a:prstGeom prst="rect">
            <a:avLst/>
          </a:prstGeom>
          <a:noFill/>
          <a:ln>
            <a:noFill/>
          </a:ln>
        </p:spPr>
        <p:txBody>
          <a:bodyPr anchorCtr="0" anchor="t" bIns="45700" lIns="91425" spcFirstLastPara="1" rIns="91425" wrap="square" tIns="45700">
            <a:normAutofit/>
          </a:bodyPr>
          <a:lstStyle/>
          <a:p>
            <a:pPr indent="-317182" lvl="0" marL="457200" rtl="0" algn="l">
              <a:lnSpc>
                <a:spcPct val="90000"/>
              </a:lnSpc>
              <a:spcBef>
                <a:spcPts val="1000"/>
              </a:spcBef>
              <a:spcAft>
                <a:spcPts val="0"/>
              </a:spcAft>
              <a:buSzPts val="1800"/>
              <a:buChar char="•"/>
            </a:pPr>
            <a:r>
              <a:rPr b="1" lang="el-GR" u="sng"/>
              <a:t>Υπεύθυνη Πρακτικής Άσκησης Τμήματος</a:t>
            </a:r>
            <a:endParaRPr/>
          </a:p>
          <a:p>
            <a:pPr indent="0" lvl="0" marL="0" rtl="0" algn="l">
              <a:lnSpc>
                <a:spcPct val="90000"/>
              </a:lnSpc>
              <a:spcBef>
                <a:spcPts val="1000"/>
              </a:spcBef>
              <a:spcAft>
                <a:spcPts val="0"/>
              </a:spcAft>
              <a:buSzPts val="1946"/>
              <a:buNone/>
            </a:pPr>
            <a:r>
              <a:rPr lang="el-GR" sz="2594"/>
              <a:t>	Ανδριάνα  Καλιώρα, Καθηγήτρια</a:t>
            </a:r>
            <a:endParaRPr sz="2594"/>
          </a:p>
          <a:p>
            <a:pPr indent="0" lvl="0" marL="0" rtl="0" algn="l">
              <a:lnSpc>
                <a:spcPct val="90000"/>
              </a:lnSpc>
              <a:spcBef>
                <a:spcPts val="1000"/>
              </a:spcBef>
              <a:spcAft>
                <a:spcPts val="0"/>
              </a:spcAft>
              <a:buSzPts val="1946"/>
              <a:buNone/>
            </a:pPr>
            <a:r>
              <a:rPr lang="el-GR" sz="2600"/>
              <a:t>	Τηλ. 210 9549226 &amp;476  </a:t>
            </a:r>
            <a:r>
              <a:rPr lang="el-GR" sz="2600" u="sng">
                <a:solidFill>
                  <a:srgbClr val="FFFFFF"/>
                </a:solidFill>
              </a:rPr>
              <a:t>akaliora</a:t>
            </a:r>
            <a:r>
              <a:rPr lang="el-GR" sz="2600" u="sng">
                <a:solidFill>
                  <a:srgbClr val="FFFFFF"/>
                </a:solidFill>
                <a:hlinkClick r:id="rId3">
                  <a:extLst>
                    <a:ext uri="{A12FA001-AC4F-418D-AE19-62706E023703}">
                      <ahyp:hlinkClr val="tx"/>
                    </a:ext>
                  </a:extLst>
                </a:hlinkClick>
              </a:rPr>
              <a:t>@hua.gr</a:t>
            </a:r>
            <a:r>
              <a:rPr lang="el-GR" sz="2600" u="sng"/>
              <a:t>    </a:t>
            </a:r>
            <a:endParaRPr sz="2600" u="sng"/>
          </a:p>
          <a:p>
            <a:pPr indent="0" lvl="0" marL="0" rtl="0" algn="l">
              <a:lnSpc>
                <a:spcPct val="90000"/>
              </a:lnSpc>
              <a:spcBef>
                <a:spcPts val="1000"/>
              </a:spcBef>
              <a:spcAft>
                <a:spcPts val="0"/>
              </a:spcAft>
              <a:buSzPts val="1800"/>
              <a:buNone/>
            </a:pPr>
            <a:r>
              <a:t/>
            </a:r>
            <a:endParaRPr sz="2270"/>
          </a:p>
          <a:p>
            <a:pPr indent="0" lvl="0" marL="0" rtl="0" algn="l">
              <a:lnSpc>
                <a:spcPct val="90000"/>
              </a:lnSpc>
              <a:spcBef>
                <a:spcPts val="0"/>
              </a:spcBef>
              <a:spcAft>
                <a:spcPts val="0"/>
              </a:spcAft>
              <a:buSzPts val="1946"/>
              <a:buNone/>
            </a:pPr>
            <a:r>
              <a:t/>
            </a:r>
            <a:endParaRPr b="1" u="sng"/>
          </a:p>
          <a:p>
            <a:pPr indent="-346710" lvl="0" marL="457200" rtl="0" algn="l">
              <a:lnSpc>
                <a:spcPct val="90000"/>
              </a:lnSpc>
              <a:spcBef>
                <a:spcPts val="0"/>
              </a:spcBef>
              <a:spcAft>
                <a:spcPts val="0"/>
              </a:spcAft>
              <a:buSzPts val="2400"/>
              <a:buChar char="•"/>
            </a:pPr>
            <a:r>
              <a:rPr b="1" lang="el-GR" u="sng"/>
              <a:t>Ομάδα Υποστήριξης Πρακτικής Άσκησης </a:t>
            </a:r>
            <a:r>
              <a:rPr b="1" lang="el-GR"/>
              <a:t> </a:t>
            </a:r>
            <a:endParaRPr b="1"/>
          </a:p>
          <a:p>
            <a:pPr indent="-356552" lvl="0" marL="457200" rtl="0" algn="l">
              <a:lnSpc>
                <a:spcPct val="90000"/>
              </a:lnSpc>
              <a:spcBef>
                <a:spcPts val="1000"/>
              </a:spcBef>
              <a:spcAft>
                <a:spcPts val="0"/>
              </a:spcAft>
              <a:buSzPts val="2600"/>
              <a:buChar char="•"/>
            </a:pPr>
            <a:r>
              <a:rPr lang="el-GR" sz="2600"/>
              <a:t>Αντιγόνη Τσιαφίτσα Τηλ. 210 9549337</a:t>
            </a:r>
            <a:endParaRPr sz="2600"/>
          </a:p>
          <a:p>
            <a:pPr indent="-356552" lvl="0" marL="457200" rtl="0" algn="l">
              <a:lnSpc>
                <a:spcPct val="90000"/>
              </a:lnSpc>
              <a:spcBef>
                <a:spcPts val="0"/>
              </a:spcBef>
              <a:spcAft>
                <a:spcPts val="0"/>
              </a:spcAft>
              <a:buSzPts val="2600"/>
              <a:buChar char="•"/>
            </a:pPr>
            <a:r>
              <a:rPr lang="el-GR" sz="2600"/>
              <a:t>Χριστίνα Μαυρογιάννη, ΕΔΙΠ Τηλ. 210 9549353</a:t>
            </a:r>
            <a:endParaRPr/>
          </a:p>
          <a:p>
            <a:pPr indent="-356552" lvl="0" marL="457200" rtl="0" algn="l">
              <a:lnSpc>
                <a:spcPct val="90000"/>
              </a:lnSpc>
              <a:spcBef>
                <a:spcPts val="0"/>
              </a:spcBef>
              <a:spcAft>
                <a:spcPts val="0"/>
              </a:spcAft>
              <a:buSzPts val="2600"/>
              <a:buChar char="•"/>
            </a:pPr>
            <a:r>
              <a:rPr lang="el-GR" sz="2600"/>
              <a:t>Μαρία Χρυσίνη, ΕΔΙΠ Τηλ. 2109549210</a:t>
            </a:r>
            <a:endParaRPr sz="2600"/>
          </a:p>
          <a:p>
            <a:pPr indent="0" lvl="0" marL="457200" rtl="0" algn="l">
              <a:lnSpc>
                <a:spcPct val="90000"/>
              </a:lnSpc>
              <a:spcBef>
                <a:spcPts val="1000"/>
              </a:spcBef>
              <a:spcAft>
                <a:spcPts val="0"/>
              </a:spcAft>
              <a:buSzPts val="1946"/>
              <a:buNone/>
            </a:pPr>
            <a:r>
              <a:rPr lang="el-GR" sz="2600"/>
              <a:t>                         </a:t>
            </a:r>
            <a:r>
              <a:rPr lang="el-GR" sz="2600" u="sng">
                <a:solidFill>
                  <a:schemeClr val="hlink"/>
                </a:solidFill>
                <a:hlinkClick r:id="rId4"/>
              </a:rPr>
              <a:t>dsp@hua.gr</a:t>
            </a:r>
            <a:r>
              <a:rPr lang="el-GR" sz="2600"/>
              <a:t> </a:t>
            </a:r>
            <a:endParaRPr sz="2600"/>
          </a:p>
        </p:txBody>
      </p:sp>
      <p:pic>
        <p:nvPicPr>
          <p:cNvPr id="325" name="Google Shape;325;g30d0fb3a5d7_0_863"/>
          <p:cNvPicPr preferRelativeResize="0"/>
          <p:nvPr/>
        </p:nvPicPr>
        <p:blipFill rotWithShape="1">
          <a:blip r:embed="rId5">
            <a:alphaModFix/>
          </a:blip>
          <a:srcRect b="0" l="0" r="0" t="0"/>
          <a:stretch/>
        </p:blipFill>
        <p:spPr>
          <a:xfrm>
            <a:off x="7804234" y="548680"/>
            <a:ext cx="1339766" cy="1367606"/>
          </a:xfrm>
          <a:prstGeom prst="rect">
            <a:avLst/>
          </a:prstGeom>
          <a:noFill/>
          <a:ln>
            <a:noFill/>
          </a:ln>
        </p:spPr>
      </p:pic>
      <p:sp>
        <p:nvSpPr>
          <p:cNvPr id="326" name="Google Shape;326;g30d0fb3a5d7_0_863"/>
          <p:cNvSpPr txBox="1"/>
          <p:nvPr>
            <p:ph type="title"/>
          </p:nvPr>
        </p:nvSpPr>
        <p:spPr>
          <a:xfrm>
            <a:off x="531639" y="753228"/>
            <a:ext cx="6896400" cy="10809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Trebuchet MS"/>
              <a:buNone/>
            </a:pPr>
            <a:r>
              <a:rPr lang="el-GR"/>
              <a:t>ΠΡΑΚΤΙΚΗ ΑΣΚΗΣΗ </a:t>
            </a:r>
            <a:br>
              <a:rPr lang="el-GR"/>
            </a:br>
            <a:r>
              <a:rPr lang="el-GR"/>
              <a:t>ΤΟΥ ΤΜ. ΕΠΙΣΤΗΜΗΣ ΔΙΑΙΤΟΛΟΓΙΑΣ-ΔΙΑΤΡΟΦΗΣ (ΤΕΔΔ)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sp>
        <p:nvSpPr>
          <p:cNvPr id="331" name="Google Shape;331;p13"/>
          <p:cNvSpPr txBox="1"/>
          <p:nvPr>
            <p:ph type="title"/>
          </p:nvPr>
        </p:nvSpPr>
        <p:spPr>
          <a:xfrm>
            <a:off x="531639" y="2869895"/>
            <a:ext cx="6889150" cy="1090788"/>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lt1"/>
              </a:buClr>
              <a:buSzPts val="3600"/>
              <a:buFont typeface="Trebuchet MS"/>
              <a:buNone/>
            </a:pPr>
            <a:r>
              <a:rPr lang="el-GR"/>
              <a:t>ΠΡΙΝ ΤΗΝ ΕΝΑΡΞΗ </a:t>
            </a:r>
            <a:br>
              <a:rPr lang="el-GR"/>
            </a:br>
            <a:r>
              <a:rPr lang="el-GR"/>
              <a:t>ΠΡΑΚΤΙΚΗΣ ΑΣΚΗΣΗΣ</a:t>
            </a:r>
            <a:endParaRPr/>
          </a:p>
        </p:txBody>
      </p:sp>
      <p:pic>
        <p:nvPicPr>
          <p:cNvPr id="332" name="Google Shape;332;p13"/>
          <p:cNvPicPr preferRelativeResize="0"/>
          <p:nvPr/>
        </p:nvPicPr>
        <p:blipFill rotWithShape="1">
          <a:blip r:embed="rId3">
            <a:alphaModFix/>
          </a:blip>
          <a:srcRect b="0" l="0" r="0" t="0"/>
          <a:stretch/>
        </p:blipFill>
        <p:spPr>
          <a:xfrm>
            <a:off x="7797585" y="2628889"/>
            <a:ext cx="1339766" cy="1367606"/>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p14"/>
          <p:cNvSpPr txBox="1"/>
          <p:nvPr>
            <p:ph type="title"/>
          </p:nvPr>
        </p:nvSpPr>
        <p:spPr>
          <a:xfrm>
            <a:off x="531639" y="753228"/>
            <a:ext cx="6896534" cy="10809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ΠΡΙΝ ΤΗΝ ΕΝΑΡΞΗ </a:t>
            </a:r>
            <a:br>
              <a:rPr lang="el-GR"/>
            </a:br>
            <a:r>
              <a:rPr lang="el-GR"/>
              <a:t>ΠΡΑΚΤΙΚΗΣ ΑΣΚΗΣΗΣ</a:t>
            </a:r>
            <a:endParaRPr/>
          </a:p>
        </p:txBody>
      </p:sp>
      <p:sp>
        <p:nvSpPr>
          <p:cNvPr id="338" name="Google Shape;338;p14"/>
          <p:cNvSpPr txBox="1"/>
          <p:nvPr>
            <p:ph idx="1" type="body"/>
          </p:nvPr>
        </p:nvSpPr>
        <p:spPr>
          <a:xfrm>
            <a:off x="533400" y="2060850"/>
            <a:ext cx="8256000" cy="44985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400"/>
              <a:buChar char="•"/>
            </a:pPr>
            <a:r>
              <a:rPr b="1" lang="el-GR"/>
              <a:t>Όλοι/όλες οι φοιτητές/τριες</a:t>
            </a:r>
            <a:r>
              <a:rPr lang="el-GR"/>
              <a:t> </a:t>
            </a:r>
            <a:r>
              <a:rPr b="1" lang="el-GR"/>
              <a:t>θα πρέπει να</a:t>
            </a:r>
            <a:r>
              <a:rPr lang="el-GR"/>
              <a:t> έχουν τα κάτωθι </a:t>
            </a:r>
            <a:r>
              <a:rPr b="1" i="1" lang="el-GR"/>
              <a:t>δικαιολογητικά</a:t>
            </a:r>
            <a:r>
              <a:rPr lang="el-GR"/>
              <a:t>:</a:t>
            </a:r>
            <a:endParaRPr/>
          </a:p>
          <a:p>
            <a:pPr indent="-228600" lvl="0" marL="228600" rtl="0" algn="l">
              <a:lnSpc>
                <a:spcPct val="90000"/>
              </a:lnSpc>
              <a:spcBef>
                <a:spcPts val="1000"/>
              </a:spcBef>
              <a:spcAft>
                <a:spcPts val="0"/>
              </a:spcAft>
              <a:buClr>
                <a:schemeClr val="lt1"/>
              </a:buClr>
              <a:buSzPts val="2400"/>
              <a:buChar char="•"/>
            </a:pPr>
            <a:r>
              <a:rPr lang="el-GR" sz="2600"/>
              <a:t>Aριθμός Φορολογικού Μητρώου </a:t>
            </a:r>
            <a:r>
              <a:rPr b="1" lang="el-GR" sz="2600"/>
              <a:t>(ΑΦΜ)</a:t>
            </a:r>
            <a:br>
              <a:rPr b="1" lang="el-GR" sz="2600"/>
            </a:br>
            <a:r>
              <a:rPr i="1" lang="el-GR" sz="1900"/>
              <a:t>Όσοι από εσάς δεν έχετε ΑΦΜ, πρέπει να βγάλετε άμεσα στην Δ.Ο.Υ. της περιοχής σας</a:t>
            </a:r>
            <a:endParaRPr sz="1900"/>
          </a:p>
          <a:p>
            <a:pPr indent="-228600" lvl="0" marL="228600" rtl="0" algn="l">
              <a:lnSpc>
                <a:spcPct val="90000"/>
              </a:lnSpc>
              <a:spcBef>
                <a:spcPts val="1000"/>
              </a:spcBef>
              <a:spcAft>
                <a:spcPts val="0"/>
              </a:spcAft>
              <a:buClr>
                <a:schemeClr val="lt1"/>
              </a:buClr>
              <a:buSzPts val="2400"/>
              <a:buChar char="•"/>
            </a:pPr>
            <a:r>
              <a:rPr lang="el-GR" sz="2600"/>
              <a:t>Αριθμός </a:t>
            </a:r>
            <a:r>
              <a:rPr b="1" lang="el-GR" sz="2600"/>
              <a:t>ΑΜΚΑ</a:t>
            </a:r>
            <a:br>
              <a:rPr b="1" lang="el-GR" sz="2600"/>
            </a:br>
            <a:r>
              <a:rPr i="1" lang="el-GR" sz="1900"/>
              <a:t>Όσοι δεν έχετε ΑΜΚΑ πρέπει να βγάλετε σε κάποιο ΚΕΠ.</a:t>
            </a:r>
            <a:endParaRPr sz="1900"/>
          </a:p>
          <a:p>
            <a:pPr indent="-228600" lvl="0" marL="228600" rtl="0" algn="l">
              <a:lnSpc>
                <a:spcPct val="90000"/>
              </a:lnSpc>
              <a:spcBef>
                <a:spcPts val="1000"/>
              </a:spcBef>
              <a:spcAft>
                <a:spcPts val="0"/>
              </a:spcAft>
              <a:buClr>
                <a:schemeClr val="lt1"/>
              </a:buClr>
              <a:buSzPts val="2400"/>
              <a:buChar char="•"/>
            </a:pPr>
            <a:r>
              <a:rPr lang="el-GR" sz="2600"/>
              <a:t>Αριθμός</a:t>
            </a:r>
            <a:r>
              <a:rPr b="1" lang="el-GR" sz="2600"/>
              <a:t> ΙΚΑ (ΑΜΑ)</a:t>
            </a:r>
            <a:br>
              <a:rPr b="1" lang="el-GR" sz="2600"/>
            </a:br>
            <a:r>
              <a:rPr i="1" lang="el-GR" sz="1800"/>
              <a:t>Όσοι δεν έχετε ΑΜΑ πρέπει να βγάλετε άμεσα στον  ΕΦΚΑ της περιοχής σας, έχοντας μαζί σας ταυτότητα και ΑΦΜ.</a:t>
            </a:r>
            <a:endParaRPr sz="1800"/>
          </a:p>
          <a:p>
            <a:pPr indent="-228600" lvl="0" marL="228600" rtl="0" algn="l">
              <a:lnSpc>
                <a:spcPct val="90000"/>
              </a:lnSpc>
              <a:spcBef>
                <a:spcPts val="1000"/>
              </a:spcBef>
              <a:spcAft>
                <a:spcPts val="0"/>
              </a:spcAft>
              <a:buClr>
                <a:schemeClr val="lt1"/>
              </a:buClr>
              <a:buSzPts val="2400"/>
              <a:buChar char="•"/>
            </a:pPr>
            <a:r>
              <a:rPr b="1" lang="el-GR" sz="2600"/>
              <a:t>ΙΒΑΝ ΤΡΑΠΕΖΗΣ</a:t>
            </a:r>
            <a:r>
              <a:rPr lang="el-GR" sz="2600"/>
              <a:t> </a:t>
            </a:r>
            <a:r>
              <a:rPr lang="el-GR" sz="1800"/>
              <a:t>(κατά προτίμηση Εθνικής, αλλιώς όποιας άλλης διαθέτετε) για να μπορέσετε να πληρωθείτε.</a:t>
            </a:r>
            <a:endParaRPr/>
          </a:p>
        </p:txBody>
      </p:sp>
      <p:pic>
        <p:nvPicPr>
          <p:cNvPr id="339" name="Google Shape;339;p14"/>
          <p:cNvPicPr preferRelativeResize="0"/>
          <p:nvPr/>
        </p:nvPicPr>
        <p:blipFill rotWithShape="1">
          <a:blip r:embed="rId3">
            <a:alphaModFix/>
          </a:blip>
          <a:srcRect b="0" l="0" r="0" t="0"/>
          <a:stretch/>
        </p:blipFill>
        <p:spPr>
          <a:xfrm>
            <a:off x="7804234" y="548680"/>
            <a:ext cx="1339766" cy="1367606"/>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id="344" name="Google Shape;344;g28d2a0785c4_0_42"/>
          <p:cNvSpPr txBox="1"/>
          <p:nvPr>
            <p:ph type="title"/>
          </p:nvPr>
        </p:nvSpPr>
        <p:spPr>
          <a:xfrm>
            <a:off x="531639" y="753228"/>
            <a:ext cx="6896400" cy="10809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ΠΡΙΝ ΤΗΝ ΕΝΑΡΞΗ </a:t>
            </a:r>
            <a:br>
              <a:rPr lang="el-GR"/>
            </a:br>
            <a:r>
              <a:rPr lang="el-GR"/>
              <a:t>ΠΡΑΚΤΙΚΗΣ ΑΣΚΗΣΗΣ</a:t>
            </a:r>
            <a:endParaRPr/>
          </a:p>
        </p:txBody>
      </p:sp>
      <p:sp>
        <p:nvSpPr>
          <p:cNvPr id="345" name="Google Shape;345;g28d2a0785c4_0_42"/>
          <p:cNvSpPr txBox="1"/>
          <p:nvPr>
            <p:ph idx="1" type="body"/>
          </p:nvPr>
        </p:nvSpPr>
        <p:spPr>
          <a:xfrm>
            <a:off x="135300" y="2148275"/>
            <a:ext cx="8873400" cy="45270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400"/>
              <a:buChar char="•"/>
            </a:pPr>
            <a:r>
              <a:rPr lang="el-GR"/>
              <a:t>1.	Κατάθεση </a:t>
            </a:r>
            <a:r>
              <a:rPr lang="el-GR" u="sng"/>
              <a:t>αίτησης συμμετοχής</a:t>
            </a:r>
            <a:r>
              <a:rPr lang="el-GR"/>
              <a:t> στην Πρακτική Άσκηση </a:t>
            </a:r>
            <a:r>
              <a:rPr lang="el-GR" u="sng"/>
              <a:t>μέσω ειδικής ηλεκτρονικής εφαρμογή</a:t>
            </a:r>
            <a:r>
              <a:rPr lang="el-GR"/>
              <a:t>ς του Γραφείου Πρακτικής Άσκησης, με επισυναπτόμενα τα απαραίτητα δικαιολογητικά και αποδίδεται μοναδικός κωδικός αριθμός.</a:t>
            </a:r>
            <a:endParaRPr/>
          </a:p>
          <a:p>
            <a:pPr indent="-228600" lvl="0" marL="228600" rtl="0" algn="l">
              <a:lnSpc>
                <a:spcPct val="90000"/>
              </a:lnSpc>
              <a:spcBef>
                <a:spcPts val="1000"/>
              </a:spcBef>
              <a:spcAft>
                <a:spcPts val="0"/>
              </a:spcAft>
              <a:buClr>
                <a:schemeClr val="lt1"/>
              </a:buClr>
              <a:buSzPts val="2400"/>
              <a:buChar char="•"/>
            </a:pPr>
            <a:r>
              <a:rPr lang="el-GR"/>
              <a:t>2.	</a:t>
            </a:r>
            <a:r>
              <a:rPr lang="el-GR" u="sng"/>
              <a:t>Έγκριση συμμετοχής </a:t>
            </a:r>
            <a:r>
              <a:rPr lang="el-GR"/>
              <a:t>από την Επιτροπή Π.Α. του Τμήματος (σύμφωνα με τα  εκάστοτε κριτήρια συμμετοχής στην Π.Α. των Τμημάτων)</a:t>
            </a:r>
            <a:endParaRPr/>
          </a:p>
          <a:p>
            <a:pPr indent="-190500" lvl="0" marL="228600" rtl="0" algn="l">
              <a:lnSpc>
                <a:spcPct val="90000"/>
              </a:lnSpc>
              <a:spcBef>
                <a:spcPts val="1000"/>
              </a:spcBef>
              <a:spcAft>
                <a:spcPts val="0"/>
              </a:spcAft>
              <a:buSzPts val="1800"/>
              <a:buChar char="•"/>
            </a:pPr>
            <a:r>
              <a:rPr lang="el-GR"/>
              <a:t>3. </a:t>
            </a:r>
            <a:r>
              <a:rPr lang="el-GR" u="sng"/>
              <a:t>Κατάρτιση Πίνακα Προσωρινών Αποτελεσμάτων</a:t>
            </a:r>
            <a:r>
              <a:rPr lang="el-GR"/>
              <a:t> για τους/τις επιλέξιμους/-ες φοιτητές/-τριες με τη σειρά κατάταξης καθώς και τους/τις τυχόν απορριφθέντες/-είσες.</a:t>
            </a:r>
            <a:endParaRPr/>
          </a:p>
        </p:txBody>
      </p:sp>
      <p:pic>
        <p:nvPicPr>
          <p:cNvPr id="346" name="Google Shape;346;g28d2a0785c4_0_42"/>
          <p:cNvPicPr preferRelativeResize="0"/>
          <p:nvPr/>
        </p:nvPicPr>
        <p:blipFill rotWithShape="1">
          <a:blip r:embed="rId3">
            <a:alphaModFix/>
          </a:blip>
          <a:srcRect b="0" l="0" r="0" t="0"/>
          <a:stretch/>
        </p:blipFill>
        <p:spPr>
          <a:xfrm>
            <a:off x="7804234" y="548680"/>
            <a:ext cx="1339766" cy="1367606"/>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id="351" name="Google Shape;351;g30ab80a079c_0_8"/>
          <p:cNvSpPr txBox="1"/>
          <p:nvPr>
            <p:ph type="title"/>
          </p:nvPr>
        </p:nvSpPr>
        <p:spPr>
          <a:xfrm>
            <a:off x="531639" y="753228"/>
            <a:ext cx="6896400" cy="10809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ΠΡΙΝ ΤΗΝ ΕΝΑΡΞΗ </a:t>
            </a:r>
            <a:br>
              <a:rPr lang="el-GR"/>
            </a:br>
            <a:r>
              <a:rPr lang="el-GR"/>
              <a:t>ΠΡΑΚΤΙΚΗΣ ΑΣΚΗΣΗΣ</a:t>
            </a:r>
            <a:endParaRPr/>
          </a:p>
        </p:txBody>
      </p:sp>
      <p:sp>
        <p:nvSpPr>
          <p:cNvPr id="352" name="Google Shape;352;g30ab80a079c_0_8"/>
          <p:cNvSpPr txBox="1"/>
          <p:nvPr>
            <p:ph idx="1" type="body"/>
          </p:nvPr>
        </p:nvSpPr>
        <p:spPr>
          <a:xfrm>
            <a:off x="89900" y="1916275"/>
            <a:ext cx="8989500" cy="40485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1000"/>
              </a:spcBef>
              <a:spcAft>
                <a:spcPts val="0"/>
              </a:spcAft>
              <a:buSzPts val="1800"/>
              <a:buNone/>
            </a:pPr>
            <a:r>
              <a:t/>
            </a:r>
            <a:endParaRPr/>
          </a:p>
          <a:p>
            <a:pPr indent="-190500" lvl="0" marL="228600" rtl="0" algn="l">
              <a:lnSpc>
                <a:spcPct val="90000"/>
              </a:lnSpc>
              <a:spcBef>
                <a:spcPts val="1000"/>
              </a:spcBef>
              <a:spcAft>
                <a:spcPts val="0"/>
              </a:spcAft>
              <a:buSzPts val="1800"/>
              <a:buChar char="•"/>
            </a:pPr>
            <a:r>
              <a:rPr lang="el-GR"/>
              <a:t>4. </a:t>
            </a:r>
            <a:r>
              <a:rPr lang="el-GR" u="sng"/>
              <a:t>Περίοδος ενστάσεων</a:t>
            </a:r>
            <a:r>
              <a:rPr lang="el-GR"/>
              <a:t> (05 ημερολογιακές ημέρες).</a:t>
            </a:r>
            <a:endParaRPr/>
          </a:p>
          <a:p>
            <a:pPr indent="-190500" lvl="0" marL="228600" rtl="0" algn="l">
              <a:lnSpc>
                <a:spcPct val="90000"/>
              </a:lnSpc>
              <a:spcBef>
                <a:spcPts val="1000"/>
              </a:spcBef>
              <a:spcAft>
                <a:spcPts val="0"/>
              </a:spcAft>
              <a:buSzPts val="1800"/>
              <a:buChar char="•"/>
            </a:pPr>
            <a:r>
              <a:rPr lang="el-GR"/>
              <a:t>5. Κ</a:t>
            </a:r>
            <a:r>
              <a:rPr lang="el-GR" u="sng"/>
              <a:t>ατάρτιση Πίνακα Τελικών Αποτελεσμάτων</a:t>
            </a:r>
            <a:r>
              <a:rPr lang="el-GR"/>
              <a:t> για τους/τις επιλέξιμους/-ες φοιτητές/-τριες με τη σειρά κατάταξης καθώς και τους/τις τυχόν απορριφθέντες/-είσες.</a:t>
            </a:r>
            <a:endParaRPr/>
          </a:p>
          <a:p>
            <a:pPr indent="-228600" lvl="0" marL="228600" rtl="0" algn="l">
              <a:lnSpc>
                <a:spcPct val="90000"/>
              </a:lnSpc>
              <a:spcBef>
                <a:spcPts val="1000"/>
              </a:spcBef>
              <a:spcAft>
                <a:spcPts val="0"/>
              </a:spcAft>
              <a:buClr>
                <a:schemeClr val="lt1"/>
              </a:buClr>
              <a:buSzPts val="2400"/>
              <a:buChar char="•"/>
            </a:pPr>
            <a:r>
              <a:rPr lang="el-GR"/>
              <a:t>6.	</a:t>
            </a:r>
            <a:r>
              <a:rPr lang="el-GR" u="sng"/>
              <a:t>Επιλογή φορέα υλοποίησης της Π.Α.</a:t>
            </a:r>
            <a:r>
              <a:rPr lang="el-GR"/>
              <a:t> από λίστα φορέων που δίνεται από το Τμήμα (δήλωση σειράς προτίμησης φορέων μέσω Google Form)</a:t>
            </a:r>
            <a:endParaRPr/>
          </a:p>
        </p:txBody>
      </p:sp>
      <p:pic>
        <p:nvPicPr>
          <p:cNvPr id="353" name="Google Shape;353;g30ab80a079c_0_8"/>
          <p:cNvPicPr preferRelativeResize="0"/>
          <p:nvPr/>
        </p:nvPicPr>
        <p:blipFill rotWithShape="1">
          <a:blip r:embed="rId3">
            <a:alphaModFix/>
          </a:blip>
          <a:srcRect b="0" l="0" r="0" t="0"/>
          <a:stretch/>
        </p:blipFill>
        <p:spPr>
          <a:xfrm>
            <a:off x="7804234" y="548680"/>
            <a:ext cx="1339766" cy="1367606"/>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sp>
        <p:nvSpPr>
          <p:cNvPr id="358" name="Google Shape;358;p15"/>
          <p:cNvSpPr txBox="1"/>
          <p:nvPr>
            <p:ph type="title"/>
          </p:nvPr>
        </p:nvSpPr>
        <p:spPr>
          <a:xfrm>
            <a:off x="531639" y="753228"/>
            <a:ext cx="6896534" cy="10809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ΠΡΙΝ ΤΗΝ ΕΝΑΡΞΗ ΠΡΑΚΤΙΚΗΣ ΑΣΚΗΣΗΣ</a:t>
            </a:r>
            <a:endParaRPr/>
          </a:p>
        </p:txBody>
      </p:sp>
      <p:sp>
        <p:nvSpPr>
          <p:cNvPr id="359" name="Google Shape;359;p15"/>
          <p:cNvSpPr txBox="1"/>
          <p:nvPr>
            <p:ph idx="1" type="body"/>
          </p:nvPr>
        </p:nvSpPr>
        <p:spPr>
          <a:xfrm>
            <a:off x="0" y="2021150"/>
            <a:ext cx="9035700" cy="4836900"/>
          </a:xfrm>
          <a:prstGeom prst="rect">
            <a:avLst/>
          </a:prstGeom>
          <a:noFill/>
          <a:ln>
            <a:noFill/>
          </a:ln>
        </p:spPr>
        <p:txBody>
          <a:bodyPr anchorCtr="0" anchor="t" bIns="45700" lIns="91425" spcFirstLastPara="1" rIns="91425" wrap="square" tIns="45700">
            <a:normAutofit fontScale="92500" lnSpcReduction="20000"/>
          </a:bodyPr>
          <a:lstStyle/>
          <a:p>
            <a:pPr indent="-217170" lvl="0" marL="228600" rtl="0" algn="l">
              <a:lnSpc>
                <a:spcPct val="90000"/>
              </a:lnSpc>
              <a:spcBef>
                <a:spcPts val="0"/>
              </a:spcBef>
              <a:spcAft>
                <a:spcPts val="0"/>
              </a:spcAft>
              <a:buClr>
                <a:schemeClr val="lt1"/>
              </a:buClr>
              <a:buSzPct val="100000"/>
              <a:buChar char="•"/>
            </a:pPr>
            <a:r>
              <a:rPr lang="el-GR"/>
              <a:t>7. Κατάθεση δικαιολογητικών εντύπων στο Γραφείο Πρακτικής Άσκησης - </a:t>
            </a:r>
            <a:r>
              <a:rPr lang="el-GR" u="sng"/>
              <a:t>ΗΛΕΚΤΡΟΝΙΚΑ</a:t>
            </a:r>
            <a:endParaRPr u="sng"/>
          </a:p>
          <a:p>
            <a:pPr indent="0" lvl="0" marL="457200" rtl="0" algn="l">
              <a:lnSpc>
                <a:spcPct val="90000"/>
              </a:lnSpc>
              <a:spcBef>
                <a:spcPts val="0"/>
              </a:spcBef>
              <a:spcAft>
                <a:spcPts val="0"/>
              </a:spcAft>
              <a:buSzPct val="81081"/>
              <a:buNone/>
            </a:pPr>
            <a:r>
              <a:t/>
            </a:r>
            <a:endParaRPr u="sng"/>
          </a:p>
          <a:p>
            <a:pPr indent="0" lvl="0" marL="0" rtl="0" algn="l">
              <a:lnSpc>
                <a:spcPct val="90000"/>
              </a:lnSpc>
              <a:spcBef>
                <a:spcPts val="1000"/>
              </a:spcBef>
              <a:spcAft>
                <a:spcPts val="0"/>
              </a:spcAft>
              <a:buClr>
                <a:schemeClr val="lt1"/>
              </a:buClr>
              <a:buSzPct val="100000"/>
              <a:buNone/>
            </a:pPr>
            <a:r>
              <a:rPr lang="el-GR"/>
              <a:t> 01_ΣΤΟΙΧΕΙΑ_ΦΟΙΤΗΤΗ_ΤΡΙΑΣ </a:t>
            </a:r>
            <a:endParaRPr/>
          </a:p>
          <a:p>
            <a:pPr indent="0" lvl="0" marL="0" rtl="0" algn="l">
              <a:lnSpc>
                <a:spcPct val="90000"/>
              </a:lnSpc>
              <a:spcBef>
                <a:spcPts val="1000"/>
              </a:spcBef>
              <a:spcAft>
                <a:spcPts val="0"/>
              </a:spcAft>
              <a:buClr>
                <a:schemeClr val="lt1"/>
              </a:buClr>
              <a:buSzPct val="100000"/>
              <a:buNone/>
            </a:pPr>
            <a:r>
              <a:rPr lang="el-GR"/>
              <a:t> Google Form «Προσωπικά Στοιχεία Φοιτητή/τριας για ΠΑ»</a:t>
            </a:r>
            <a:endParaRPr/>
          </a:p>
          <a:p>
            <a:pPr indent="0" lvl="0" marL="0" rtl="0" algn="l">
              <a:lnSpc>
                <a:spcPct val="90000"/>
              </a:lnSpc>
              <a:spcBef>
                <a:spcPts val="1000"/>
              </a:spcBef>
              <a:spcAft>
                <a:spcPts val="0"/>
              </a:spcAft>
              <a:buClr>
                <a:schemeClr val="lt1"/>
              </a:buClr>
              <a:buSzPct val="100000"/>
              <a:buNone/>
            </a:pPr>
            <a:r>
              <a:rPr lang="el-GR"/>
              <a:t> </a:t>
            </a:r>
            <a:r>
              <a:rPr lang="el-GR">
                <a:solidFill>
                  <a:schemeClr val="hlink"/>
                </a:solidFill>
                <a:uFill>
                  <a:noFill/>
                </a:uFill>
                <a:hlinkClick r:id="rId3"/>
              </a:rPr>
              <a:t>https://docs.google.com/forms/d/e/1FAIpQLSfLIvrbYGyUT1kkIk3A5hk7OF-AJKA4EfQvxrbc1ycIRWBGig/viewform</a:t>
            </a:r>
            <a:r>
              <a:rPr lang="el-GR" sz="1100">
                <a:solidFill>
                  <a:schemeClr val="dk1"/>
                </a:solidFill>
                <a:latin typeface="Arial"/>
                <a:ea typeface="Arial"/>
                <a:cs typeface="Arial"/>
                <a:sym typeface="Arial"/>
              </a:rPr>
              <a:t> </a:t>
            </a:r>
            <a:r>
              <a:rPr lang="el-GR"/>
              <a:t>)</a:t>
            </a:r>
            <a:endParaRPr/>
          </a:p>
          <a:p>
            <a:pPr indent="0" lvl="0" marL="0" rtl="0" algn="l">
              <a:lnSpc>
                <a:spcPct val="90000"/>
              </a:lnSpc>
              <a:spcBef>
                <a:spcPts val="1000"/>
              </a:spcBef>
              <a:spcAft>
                <a:spcPts val="0"/>
              </a:spcAft>
              <a:buClr>
                <a:schemeClr val="lt1"/>
              </a:buClr>
              <a:buSzPct val="100000"/>
              <a:buNone/>
            </a:pPr>
            <a:r>
              <a:rPr lang="el-GR"/>
              <a:t>με επισύναψη του ΙΒΑΝ της τράπεζας και την εικόνα της ασφαλιστικής ικανότητας από https://www.atlas.gov.gr. </a:t>
            </a:r>
            <a:endParaRPr/>
          </a:p>
          <a:p>
            <a:pPr indent="0" lvl="0" marL="0" rtl="0" algn="l">
              <a:lnSpc>
                <a:spcPct val="90000"/>
              </a:lnSpc>
              <a:spcBef>
                <a:spcPts val="1000"/>
              </a:spcBef>
              <a:spcAft>
                <a:spcPts val="0"/>
              </a:spcAft>
              <a:buClr>
                <a:schemeClr val="lt1"/>
              </a:buClr>
              <a:buSzPct val="100000"/>
              <a:buNone/>
            </a:pPr>
            <a:r>
              <a:rPr lang="el-GR"/>
              <a:t> 02_ΥΠΕΥΘΥΝΗ ΔΗΛΩΣΗ_ΟΛΟΚΛΗΡΩΣΗ Π.Α.</a:t>
            </a:r>
            <a:endParaRPr/>
          </a:p>
          <a:p>
            <a:pPr indent="0" lvl="0" marL="0" rtl="0" algn="l">
              <a:lnSpc>
                <a:spcPct val="90000"/>
              </a:lnSpc>
              <a:spcBef>
                <a:spcPts val="1000"/>
              </a:spcBef>
              <a:spcAft>
                <a:spcPts val="0"/>
              </a:spcAft>
              <a:buClr>
                <a:schemeClr val="lt1"/>
              </a:buClr>
              <a:buSzPct val="100000"/>
              <a:buNone/>
            </a:pPr>
            <a:r>
              <a:rPr lang="el-GR"/>
              <a:t> (υπογεγραμμένη μέσω gov.gr)</a:t>
            </a:r>
            <a:endParaRPr/>
          </a:p>
          <a:p>
            <a:pPr indent="0" lvl="0" marL="0" rtl="0" algn="l">
              <a:lnSpc>
                <a:spcPct val="90000"/>
              </a:lnSpc>
              <a:spcBef>
                <a:spcPts val="1000"/>
              </a:spcBef>
              <a:spcAft>
                <a:spcPts val="0"/>
              </a:spcAft>
              <a:buClr>
                <a:schemeClr val="lt1"/>
              </a:buClr>
              <a:buSzPct val="144000"/>
              <a:buNone/>
            </a:pPr>
            <a:r>
              <a:rPr lang="el-GR"/>
              <a:t> 03_ΔΕΛΤΙΟ ΕΙΣΟΔΟΥ ΠΡΑΚΤΙΚΗΣ ΑΣΚΗΣΗΣ (ΠΑ ΕΣΠΑ)(υπογεγραμμένo μέσω gov.gr)</a:t>
            </a:r>
            <a:endParaRPr sz="2000"/>
          </a:p>
          <a:p>
            <a:pPr indent="0" lvl="0" marL="0" rtl="0" algn="l">
              <a:lnSpc>
                <a:spcPct val="90000"/>
              </a:lnSpc>
              <a:spcBef>
                <a:spcPts val="1000"/>
              </a:spcBef>
              <a:spcAft>
                <a:spcPts val="0"/>
              </a:spcAft>
              <a:buClr>
                <a:schemeClr val="lt1"/>
              </a:buClr>
              <a:buSzPct val="100000"/>
              <a:buNone/>
            </a:pPr>
            <a:r>
              <a:rPr b="1" lang="el-GR" u="sng">
                <a:solidFill>
                  <a:schemeClr val="hlink"/>
                </a:solidFill>
                <a:hlinkClick r:id="rId4"/>
              </a:rPr>
              <a:t>http://praktiki.hua.gr/info/documents/</a:t>
            </a:r>
            <a:r>
              <a:rPr b="1" lang="el-GR"/>
              <a:t> </a:t>
            </a:r>
            <a:endParaRPr/>
          </a:p>
        </p:txBody>
      </p:sp>
      <p:pic>
        <p:nvPicPr>
          <p:cNvPr id="360" name="Google Shape;360;p15"/>
          <p:cNvPicPr preferRelativeResize="0"/>
          <p:nvPr/>
        </p:nvPicPr>
        <p:blipFill rotWithShape="1">
          <a:blip r:embed="rId5">
            <a:alphaModFix/>
          </a:blip>
          <a:srcRect b="0" l="0" r="0" t="0"/>
          <a:stretch/>
        </p:blipFill>
        <p:spPr>
          <a:xfrm>
            <a:off x="7804234" y="548680"/>
            <a:ext cx="1339766" cy="1367606"/>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sp>
        <p:nvSpPr>
          <p:cNvPr id="365" name="Google Shape;365;g3f52aa7e130_0_16"/>
          <p:cNvSpPr txBox="1"/>
          <p:nvPr>
            <p:ph type="title"/>
          </p:nvPr>
        </p:nvSpPr>
        <p:spPr>
          <a:xfrm>
            <a:off x="531639" y="753228"/>
            <a:ext cx="6896400" cy="10809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ΠΡΙΝ ΤΗΝ ΕΝΑΡΞΗ ΠΡΑΚΤΙΚΗΣ ΑΣΚΗΣΗΣ</a:t>
            </a:r>
            <a:endParaRPr/>
          </a:p>
        </p:txBody>
      </p:sp>
      <p:sp>
        <p:nvSpPr>
          <p:cNvPr id="366" name="Google Shape;366;g3f52aa7e130_0_16"/>
          <p:cNvSpPr txBox="1"/>
          <p:nvPr>
            <p:ph idx="1" type="body"/>
          </p:nvPr>
        </p:nvSpPr>
        <p:spPr>
          <a:xfrm>
            <a:off x="0" y="2021150"/>
            <a:ext cx="9035700" cy="4836900"/>
          </a:xfrm>
          <a:prstGeom prst="rect">
            <a:avLst/>
          </a:prstGeom>
          <a:noFill/>
          <a:ln>
            <a:noFill/>
          </a:ln>
        </p:spPr>
        <p:txBody>
          <a:bodyPr anchorCtr="0" anchor="t" bIns="45700" lIns="91425" spcFirstLastPara="1" rIns="91425" wrap="square" tIns="45700">
            <a:noAutofit/>
          </a:bodyPr>
          <a:lstStyle/>
          <a:p>
            <a:pPr indent="-374650" lvl="0" marL="457200" rtl="0" algn="l">
              <a:lnSpc>
                <a:spcPct val="115000"/>
              </a:lnSpc>
              <a:spcBef>
                <a:spcPts val="0"/>
              </a:spcBef>
              <a:spcAft>
                <a:spcPts val="0"/>
              </a:spcAft>
              <a:buClr>
                <a:schemeClr val="dk1"/>
              </a:buClr>
              <a:buSzPts val="2300"/>
              <a:buFont typeface="Arial"/>
              <a:buAutoNum type="arabicPeriod"/>
            </a:pPr>
            <a:r>
              <a:rPr lang="el-GR" sz="2300">
                <a:solidFill>
                  <a:schemeClr val="dk1"/>
                </a:solidFill>
                <a:latin typeface="Arial"/>
                <a:ea typeface="Arial"/>
                <a:cs typeface="Arial"/>
                <a:sym typeface="Arial"/>
              </a:rPr>
              <a:t>Είσοδος στο </a:t>
            </a:r>
            <a:r>
              <a:rPr lang="el-GR" sz="2300">
                <a:solidFill>
                  <a:srgbClr val="0000FF"/>
                </a:solidFill>
                <a:latin typeface="Arial"/>
                <a:ea typeface="Arial"/>
                <a:cs typeface="Arial"/>
                <a:sym typeface="Arial"/>
              </a:rPr>
              <a:t>https://www.atlas.gov.gr/atlas/Atlas/Login2.aspx</a:t>
            </a:r>
            <a:r>
              <a:rPr lang="el-GR" sz="2300">
                <a:solidFill>
                  <a:schemeClr val="dk1"/>
                </a:solidFill>
                <a:latin typeface="Arial"/>
                <a:ea typeface="Arial"/>
                <a:cs typeface="Arial"/>
                <a:sym typeface="Arial"/>
              </a:rPr>
              <a:t> / πρόσβαση στην Ασφαλιστική Ικανότητα με κωδικούς Taxisnet &amp; ΑΜΚΑ / είσοδος / Ασφαλιστική Ικανότητα (print screen, </a:t>
            </a:r>
            <a:r>
              <a:rPr b="1" lang="el-GR" sz="2300">
                <a:solidFill>
                  <a:schemeClr val="dk1"/>
                </a:solidFill>
                <a:latin typeface="Arial"/>
                <a:ea typeface="Arial"/>
                <a:cs typeface="Arial"/>
                <a:sym typeface="Arial"/>
              </a:rPr>
              <a:t>αποθήκευση σε pdf</a:t>
            </a:r>
            <a:r>
              <a:rPr lang="el-GR" sz="2300">
                <a:solidFill>
                  <a:schemeClr val="dk1"/>
                </a:solidFill>
                <a:latin typeface="Arial"/>
                <a:ea typeface="Arial"/>
                <a:cs typeface="Arial"/>
                <a:sym typeface="Arial"/>
              </a:rPr>
              <a:t>).</a:t>
            </a:r>
            <a:endParaRPr sz="2300">
              <a:solidFill>
                <a:schemeClr val="dk1"/>
              </a:solidFill>
              <a:latin typeface="Arial"/>
              <a:ea typeface="Arial"/>
              <a:cs typeface="Arial"/>
              <a:sym typeface="Arial"/>
            </a:endParaRPr>
          </a:p>
          <a:p>
            <a:pPr indent="-374650" lvl="0" marL="457200" rtl="0" algn="l">
              <a:lnSpc>
                <a:spcPct val="115000"/>
              </a:lnSpc>
              <a:spcBef>
                <a:spcPts val="0"/>
              </a:spcBef>
              <a:spcAft>
                <a:spcPts val="0"/>
              </a:spcAft>
              <a:buClr>
                <a:schemeClr val="dk1"/>
              </a:buClr>
              <a:buSzPts val="2300"/>
              <a:buFont typeface="Arial"/>
              <a:buAutoNum type="arabicPeriod"/>
            </a:pPr>
            <a:r>
              <a:rPr lang="el-GR" sz="2300">
                <a:solidFill>
                  <a:schemeClr val="dk1"/>
                </a:solidFill>
                <a:latin typeface="Arial"/>
                <a:ea typeface="Arial"/>
                <a:cs typeface="Arial"/>
                <a:sym typeface="Arial"/>
              </a:rPr>
              <a:t>Αρχείο ταυτοποίησης τραπεζικού λογαριασμού δικαιούχου (φοιτητή/τριας), όπου να αναγράφονται το ονοματεπώνυμο και ο αριθμός IBAN (π.χ. Βεβαίωση IBAN)</a:t>
            </a:r>
            <a:endParaRPr sz="2300">
              <a:solidFill>
                <a:schemeClr val="dk1"/>
              </a:solidFill>
              <a:latin typeface="Arial"/>
              <a:ea typeface="Arial"/>
              <a:cs typeface="Arial"/>
              <a:sym typeface="Arial"/>
            </a:endParaRPr>
          </a:p>
          <a:p>
            <a:pPr indent="0" lvl="0" marL="0" rtl="0" algn="l">
              <a:lnSpc>
                <a:spcPct val="90000"/>
              </a:lnSpc>
              <a:spcBef>
                <a:spcPts val="1000"/>
              </a:spcBef>
              <a:spcAft>
                <a:spcPts val="0"/>
              </a:spcAft>
              <a:buClr>
                <a:schemeClr val="lt1"/>
              </a:buClr>
              <a:buSzPts val="2400"/>
              <a:buNone/>
            </a:pPr>
            <a:r>
              <a:t/>
            </a:r>
            <a:endParaRPr/>
          </a:p>
        </p:txBody>
      </p:sp>
      <p:pic>
        <p:nvPicPr>
          <p:cNvPr id="367" name="Google Shape;367;g3f52aa7e130_0_16"/>
          <p:cNvPicPr preferRelativeResize="0"/>
          <p:nvPr/>
        </p:nvPicPr>
        <p:blipFill rotWithShape="1">
          <a:blip r:embed="rId3">
            <a:alphaModFix/>
          </a:blip>
          <a:srcRect b="0" l="0" r="0" t="0"/>
          <a:stretch/>
        </p:blipFill>
        <p:spPr>
          <a:xfrm>
            <a:off x="7804234" y="548680"/>
            <a:ext cx="1339766" cy="1367606"/>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sp>
        <p:nvSpPr>
          <p:cNvPr id="372" name="Google Shape;372;g3f52aa7e130_0_9"/>
          <p:cNvSpPr txBox="1"/>
          <p:nvPr>
            <p:ph type="title"/>
          </p:nvPr>
        </p:nvSpPr>
        <p:spPr>
          <a:xfrm>
            <a:off x="531639" y="753228"/>
            <a:ext cx="6896400" cy="10809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ΠΡΙΝ ΤΗΝ ΕΝΑΡΞΗ ΠΡΑΚΤΙΚΗΣ ΑΣΚΗΣΗΣ</a:t>
            </a:r>
            <a:endParaRPr/>
          </a:p>
        </p:txBody>
      </p:sp>
      <p:sp>
        <p:nvSpPr>
          <p:cNvPr id="373" name="Google Shape;373;g3f52aa7e130_0_9"/>
          <p:cNvSpPr txBox="1"/>
          <p:nvPr>
            <p:ph idx="1" type="body"/>
          </p:nvPr>
        </p:nvSpPr>
        <p:spPr>
          <a:xfrm>
            <a:off x="0" y="2089700"/>
            <a:ext cx="9035700" cy="47685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SzPts val="1800"/>
              <a:buNone/>
            </a:pPr>
            <a:r>
              <a:t/>
            </a:r>
            <a:endParaRPr sz="2300">
              <a:solidFill>
                <a:schemeClr val="dk1"/>
              </a:solidFill>
              <a:latin typeface="Arial"/>
              <a:ea typeface="Arial"/>
              <a:cs typeface="Arial"/>
              <a:sym typeface="Arial"/>
            </a:endParaRPr>
          </a:p>
          <a:p>
            <a:pPr indent="0" lvl="0" marL="0" rtl="0" algn="l">
              <a:lnSpc>
                <a:spcPct val="90000"/>
              </a:lnSpc>
              <a:spcBef>
                <a:spcPts val="1000"/>
              </a:spcBef>
              <a:spcAft>
                <a:spcPts val="0"/>
              </a:spcAft>
              <a:buClr>
                <a:schemeClr val="lt1"/>
              </a:buClr>
              <a:buSzPts val="2400"/>
              <a:buNone/>
            </a:pPr>
            <a:r>
              <a:t/>
            </a:r>
            <a:endParaRPr/>
          </a:p>
        </p:txBody>
      </p:sp>
      <p:pic>
        <p:nvPicPr>
          <p:cNvPr id="374" name="Google Shape;374;g3f52aa7e130_0_9"/>
          <p:cNvPicPr preferRelativeResize="0"/>
          <p:nvPr/>
        </p:nvPicPr>
        <p:blipFill rotWithShape="1">
          <a:blip r:embed="rId3">
            <a:alphaModFix/>
          </a:blip>
          <a:srcRect b="0" l="0" r="0" t="0"/>
          <a:stretch/>
        </p:blipFill>
        <p:spPr>
          <a:xfrm>
            <a:off x="7804234" y="548680"/>
            <a:ext cx="1339766" cy="1367606"/>
          </a:xfrm>
          <a:prstGeom prst="rect">
            <a:avLst/>
          </a:prstGeom>
          <a:noFill/>
          <a:ln>
            <a:noFill/>
          </a:ln>
        </p:spPr>
      </p:pic>
      <p:pic>
        <p:nvPicPr>
          <p:cNvPr id="375" name="Google Shape;375;g3f52aa7e130_0_9" title="Ασφαλιστική Ικανότητα - ΑΣΦΑΛΙΣΗ ΣΕ ΟΛΗ ΤΗ ΔΙΑΡΚΙΕΑ ΠΑ.png"/>
          <p:cNvPicPr preferRelativeResize="0"/>
          <p:nvPr/>
        </p:nvPicPr>
        <p:blipFill rotWithShape="1">
          <a:blip r:embed="rId4">
            <a:alphaModFix/>
          </a:blip>
          <a:srcRect b="0" l="0" r="0" t="0"/>
          <a:stretch/>
        </p:blipFill>
        <p:spPr>
          <a:xfrm>
            <a:off x="1267775" y="1975700"/>
            <a:ext cx="5924550" cy="4625825"/>
          </a:xfrm>
          <a:prstGeom prst="rect">
            <a:avLst/>
          </a:prstGeom>
          <a:noFill/>
          <a:ln>
            <a:noFill/>
          </a:ln>
        </p:spPr>
      </p:pic>
      <p:sp>
        <p:nvSpPr>
          <p:cNvPr id="376" name="Google Shape;376;g3f52aa7e130_0_9"/>
          <p:cNvSpPr txBox="1"/>
          <p:nvPr/>
        </p:nvSpPr>
        <p:spPr>
          <a:xfrm>
            <a:off x="1470950" y="4421262"/>
            <a:ext cx="360000" cy="36000"/>
          </a:xfrm>
          <a:prstGeom prst="rect">
            <a:avLst/>
          </a:prstGeom>
          <a:solidFill>
            <a:schemeClr val="dk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77" name="Google Shape;377;g3f52aa7e130_0_9"/>
          <p:cNvSpPr txBox="1"/>
          <p:nvPr/>
        </p:nvSpPr>
        <p:spPr>
          <a:xfrm>
            <a:off x="4050050" y="4421262"/>
            <a:ext cx="360000" cy="36000"/>
          </a:xfrm>
          <a:prstGeom prst="rect">
            <a:avLst/>
          </a:prstGeom>
          <a:solidFill>
            <a:schemeClr val="dk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78" name="Google Shape;378;g3f52aa7e130_0_9"/>
          <p:cNvSpPr txBox="1"/>
          <p:nvPr/>
        </p:nvSpPr>
        <p:spPr>
          <a:xfrm>
            <a:off x="4733952" y="4403262"/>
            <a:ext cx="360000" cy="36000"/>
          </a:xfrm>
          <a:prstGeom prst="rect">
            <a:avLst/>
          </a:prstGeom>
          <a:solidFill>
            <a:schemeClr val="dk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sp>
        <p:nvSpPr>
          <p:cNvPr id="383" name="Google Shape;383;g3f52c902be2_0_2"/>
          <p:cNvSpPr txBox="1"/>
          <p:nvPr>
            <p:ph type="title"/>
          </p:nvPr>
        </p:nvSpPr>
        <p:spPr>
          <a:xfrm>
            <a:off x="531639" y="753228"/>
            <a:ext cx="6896400" cy="10809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ΠΡΙΝ ΤΗΝ ΕΝΑΡΞΗ ΠΡΑΚΤΙΚΗΣ ΑΣΚΗΣΗΣ</a:t>
            </a:r>
            <a:endParaRPr/>
          </a:p>
        </p:txBody>
      </p:sp>
      <p:sp>
        <p:nvSpPr>
          <p:cNvPr id="384" name="Google Shape;384;g3f52c902be2_0_2"/>
          <p:cNvSpPr txBox="1"/>
          <p:nvPr>
            <p:ph idx="1" type="body"/>
          </p:nvPr>
        </p:nvSpPr>
        <p:spPr>
          <a:xfrm>
            <a:off x="0" y="2089700"/>
            <a:ext cx="9035700" cy="47685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SzPts val="1800"/>
              <a:buNone/>
            </a:pPr>
            <a:r>
              <a:t/>
            </a:r>
            <a:endParaRPr sz="2300">
              <a:solidFill>
                <a:schemeClr val="dk1"/>
              </a:solidFill>
              <a:latin typeface="Arial"/>
              <a:ea typeface="Arial"/>
              <a:cs typeface="Arial"/>
              <a:sym typeface="Arial"/>
            </a:endParaRPr>
          </a:p>
          <a:p>
            <a:pPr indent="0" lvl="0" marL="0" rtl="0" algn="l">
              <a:lnSpc>
                <a:spcPct val="90000"/>
              </a:lnSpc>
              <a:spcBef>
                <a:spcPts val="1000"/>
              </a:spcBef>
              <a:spcAft>
                <a:spcPts val="0"/>
              </a:spcAft>
              <a:buClr>
                <a:schemeClr val="lt1"/>
              </a:buClr>
              <a:buSzPts val="2400"/>
              <a:buNone/>
            </a:pPr>
            <a:r>
              <a:t/>
            </a:r>
            <a:endParaRPr/>
          </a:p>
        </p:txBody>
      </p:sp>
      <p:pic>
        <p:nvPicPr>
          <p:cNvPr id="385" name="Google Shape;385;g3f52c902be2_0_2"/>
          <p:cNvPicPr preferRelativeResize="0"/>
          <p:nvPr/>
        </p:nvPicPr>
        <p:blipFill rotWithShape="1">
          <a:blip r:embed="rId3">
            <a:alphaModFix/>
          </a:blip>
          <a:srcRect b="0" l="0" r="0" t="0"/>
          <a:stretch/>
        </p:blipFill>
        <p:spPr>
          <a:xfrm>
            <a:off x="7804234" y="548680"/>
            <a:ext cx="1339766" cy="1367606"/>
          </a:xfrm>
          <a:prstGeom prst="rect">
            <a:avLst/>
          </a:prstGeom>
          <a:noFill/>
          <a:ln>
            <a:noFill/>
          </a:ln>
        </p:spPr>
      </p:pic>
      <p:pic>
        <p:nvPicPr>
          <p:cNvPr id="386" name="Google Shape;386;g3f52c902be2_0_2" title="ΙΒΑΝ.png"/>
          <p:cNvPicPr preferRelativeResize="0"/>
          <p:nvPr/>
        </p:nvPicPr>
        <p:blipFill rotWithShape="1">
          <a:blip r:embed="rId4">
            <a:alphaModFix/>
          </a:blip>
          <a:srcRect b="0" l="0" r="0" t="0"/>
          <a:stretch/>
        </p:blipFill>
        <p:spPr>
          <a:xfrm>
            <a:off x="531650" y="2279675"/>
            <a:ext cx="6896400" cy="363842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pic>
        <p:nvPicPr>
          <p:cNvPr id="391" name="Google Shape;391;g28d2a0785c4_0_18"/>
          <p:cNvPicPr preferRelativeResize="0"/>
          <p:nvPr/>
        </p:nvPicPr>
        <p:blipFill rotWithShape="1">
          <a:blip r:embed="rId3">
            <a:alphaModFix/>
          </a:blip>
          <a:srcRect b="4465" l="29182" r="30245" t="12540"/>
          <a:stretch/>
        </p:blipFill>
        <p:spPr>
          <a:xfrm>
            <a:off x="1572025" y="0"/>
            <a:ext cx="5893138" cy="678115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5" name="Shape 395"/>
        <p:cNvGrpSpPr/>
        <p:nvPr/>
      </p:nvGrpSpPr>
      <p:grpSpPr>
        <a:xfrm>
          <a:off x="0" y="0"/>
          <a:ext cx="0" cy="0"/>
          <a:chOff x="0" y="0"/>
          <a:chExt cx="0" cy="0"/>
        </a:xfrm>
      </p:grpSpPr>
      <p:pic>
        <p:nvPicPr>
          <p:cNvPr id="396" name="Google Shape;396;g28d2a0785c4_0_32"/>
          <p:cNvPicPr preferRelativeResize="0"/>
          <p:nvPr/>
        </p:nvPicPr>
        <p:blipFill rotWithShape="1">
          <a:blip r:embed="rId3">
            <a:alphaModFix/>
          </a:blip>
          <a:srcRect b="0" l="0" r="0" t="0"/>
          <a:stretch/>
        </p:blipFill>
        <p:spPr>
          <a:xfrm>
            <a:off x="1661913" y="152400"/>
            <a:ext cx="5820179" cy="6553199"/>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sp>
        <p:nvSpPr>
          <p:cNvPr id="401" name="Google Shape;401;p17"/>
          <p:cNvSpPr txBox="1"/>
          <p:nvPr>
            <p:ph type="title"/>
          </p:nvPr>
        </p:nvSpPr>
        <p:spPr>
          <a:xfrm>
            <a:off x="531639" y="753228"/>
            <a:ext cx="6896534" cy="10809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ΠΡΙΝ ΤΗΝ ΕΝΑΡΞΗ ΠΡΑΚΤΙΚΗΣ ΑΣΚΗΣΗΣ</a:t>
            </a:r>
            <a:endParaRPr/>
          </a:p>
        </p:txBody>
      </p:sp>
      <p:sp>
        <p:nvSpPr>
          <p:cNvPr id="402" name="Google Shape;402;p17"/>
          <p:cNvSpPr txBox="1"/>
          <p:nvPr>
            <p:ph idx="1" type="body"/>
          </p:nvPr>
        </p:nvSpPr>
        <p:spPr>
          <a:xfrm>
            <a:off x="321875" y="2336875"/>
            <a:ext cx="8699400" cy="36279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400"/>
              <a:buChar char="•"/>
            </a:pPr>
            <a:r>
              <a:rPr lang="el-GR"/>
              <a:t>8.	Υπογραφή σύμβασης Πρακτικής Άσκησης</a:t>
            </a:r>
            <a:endParaRPr/>
          </a:p>
          <a:p>
            <a:pPr indent="-228600" lvl="0" marL="228600" rtl="0" algn="l">
              <a:lnSpc>
                <a:spcPct val="90000"/>
              </a:lnSpc>
              <a:spcBef>
                <a:spcPts val="1000"/>
              </a:spcBef>
              <a:spcAft>
                <a:spcPts val="0"/>
              </a:spcAft>
              <a:buClr>
                <a:schemeClr val="lt1"/>
              </a:buClr>
              <a:buSzPts val="2400"/>
              <a:buChar char="•"/>
            </a:pPr>
            <a:r>
              <a:rPr lang="el-GR"/>
              <a:t>9.	Εγγραφή στο «ΑΤΛΑΣ, Σύστημα Κεντρικής Υποστήριξης της Πρακτικής Άσκησης των Φοιτητών ΑΕΙ» του Υπουργείου Παιδείας και Θρησκευμάτων. Η διαδικασία είναι πολύ απλή και γίνεται μέσω της ιστοσελίδας  </a:t>
            </a:r>
            <a:r>
              <a:rPr lang="el-GR" sz="3100"/>
              <a:t>atlas.grnet.gr </a:t>
            </a:r>
            <a:endParaRPr sz="3100"/>
          </a:p>
          <a:p>
            <a:pPr indent="-228600" lvl="0" marL="228600" rtl="0" algn="l">
              <a:lnSpc>
                <a:spcPct val="90000"/>
              </a:lnSpc>
              <a:spcBef>
                <a:spcPts val="1000"/>
              </a:spcBef>
              <a:spcAft>
                <a:spcPts val="0"/>
              </a:spcAft>
              <a:buClr>
                <a:schemeClr val="lt1"/>
              </a:buClr>
              <a:buSzPts val="2400"/>
              <a:buChar char="•"/>
            </a:pPr>
            <a:r>
              <a:rPr lang="el-GR"/>
              <a:t>10. 	Υπενθύμιση στον/στην υπεύθυνο/η του φορέα για δήλωση έναρξης Πρακτικής Άσκησης στο </a:t>
            </a:r>
            <a:r>
              <a:rPr lang="el-GR" sz="2900"/>
              <a:t>ΕΡΓΑΝΗ 3.5 ΕΝΑΡΞΗ. </a:t>
            </a:r>
            <a:r>
              <a:rPr lang="el-GR"/>
              <a:t>Διάρκεια</a:t>
            </a:r>
            <a:r>
              <a:rPr lang="el-GR" sz="2900"/>
              <a:t> </a:t>
            </a:r>
            <a:r>
              <a:rPr lang="el-GR"/>
              <a:t>πρακτικής άσκησης ίδια με τη διάρκεια της σύμβασης. </a:t>
            </a:r>
            <a:endParaRPr sz="2900"/>
          </a:p>
        </p:txBody>
      </p:sp>
      <p:pic>
        <p:nvPicPr>
          <p:cNvPr id="403" name="Google Shape;403;p17"/>
          <p:cNvPicPr preferRelativeResize="0"/>
          <p:nvPr/>
        </p:nvPicPr>
        <p:blipFill rotWithShape="1">
          <a:blip r:embed="rId3">
            <a:alphaModFix/>
          </a:blip>
          <a:srcRect b="0" l="0" r="0" t="0"/>
          <a:stretch/>
        </p:blipFill>
        <p:spPr>
          <a:xfrm>
            <a:off x="7804234" y="548680"/>
            <a:ext cx="1339766" cy="1367606"/>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 name="Shape 407"/>
        <p:cNvGrpSpPr/>
        <p:nvPr/>
      </p:nvGrpSpPr>
      <p:grpSpPr>
        <a:xfrm>
          <a:off x="0" y="0"/>
          <a:ext cx="0" cy="0"/>
          <a:chOff x="0" y="0"/>
          <a:chExt cx="0" cy="0"/>
        </a:xfrm>
      </p:grpSpPr>
      <p:pic>
        <p:nvPicPr>
          <p:cNvPr id="408" name="Google Shape;408;g28d2a0785c4_0_68"/>
          <p:cNvPicPr preferRelativeResize="0"/>
          <p:nvPr/>
        </p:nvPicPr>
        <p:blipFill rotWithShape="1">
          <a:blip r:embed="rId3">
            <a:alphaModFix/>
          </a:blip>
          <a:srcRect b="4061" l="28511" r="29694" t="10961"/>
          <a:stretch/>
        </p:blipFill>
        <p:spPr>
          <a:xfrm>
            <a:off x="1918238" y="0"/>
            <a:ext cx="5872238" cy="6715524"/>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sp>
        <p:nvSpPr>
          <p:cNvPr id="413" name="Google Shape;413;p18"/>
          <p:cNvSpPr txBox="1"/>
          <p:nvPr>
            <p:ph type="title"/>
          </p:nvPr>
        </p:nvSpPr>
        <p:spPr>
          <a:xfrm>
            <a:off x="531639" y="2869895"/>
            <a:ext cx="6889150" cy="1090788"/>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lt1"/>
              </a:buClr>
              <a:buSzPts val="3600"/>
              <a:buFont typeface="Trebuchet MS"/>
              <a:buNone/>
            </a:pPr>
            <a:r>
              <a:rPr lang="el-GR"/>
              <a:t>ΚΑΤΑ ΤΗ ΔΙΑΡΚΕΙΑ ΥΛΟΠΟΙΗΣΗΣ ΠΡΑΚΤΙΚΗΣ ΑΣΚΗΣΗΣ</a:t>
            </a:r>
            <a:endParaRPr/>
          </a:p>
        </p:txBody>
      </p:sp>
      <p:pic>
        <p:nvPicPr>
          <p:cNvPr id="414" name="Google Shape;414;p18"/>
          <p:cNvPicPr preferRelativeResize="0"/>
          <p:nvPr/>
        </p:nvPicPr>
        <p:blipFill rotWithShape="1">
          <a:blip r:embed="rId3">
            <a:alphaModFix/>
          </a:blip>
          <a:srcRect b="0" l="0" r="0" t="0"/>
          <a:stretch/>
        </p:blipFill>
        <p:spPr>
          <a:xfrm>
            <a:off x="7831440" y="2593077"/>
            <a:ext cx="1339766" cy="1367606"/>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8" name="Shape 418"/>
        <p:cNvGrpSpPr/>
        <p:nvPr/>
      </p:nvGrpSpPr>
      <p:grpSpPr>
        <a:xfrm>
          <a:off x="0" y="0"/>
          <a:ext cx="0" cy="0"/>
          <a:chOff x="0" y="0"/>
          <a:chExt cx="0" cy="0"/>
        </a:xfrm>
      </p:grpSpPr>
      <p:sp>
        <p:nvSpPr>
          <p:cNvPr id="419" name="Google Shape;419;p19"/>
          <p:cNvSpPr txBox="1"/>
          <p:nvPr>
            <p:ph type="title"/>
          </p:nvPr>
        </p:nvSpPr>
        <p:spPr>
          <a:xfrm>
            <a:off x="531639" y="753228"/>
            <a:ext cx="6896534" cy="10809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ΚΑΤΑ ΤΗ ΔΙΑΡΚΕΙΑ ΥΛΟΠΟΙΗΣΗΣ ΠΡΑΚΤΙΚΗΣ ΑΣΚΗΣΗΣ</a:t>
            </a:r>
            <a:endParaRPr/>
          </a:p>
        </p:txBody>
      </p:sp>
      <p:sp>
        <p:nvSpPr>
          <p:cNvPr id="420" name="Google Shape;420;p19"/>
          <p:cNvSpPr txBox="1"/>
          <p:nvPr>
            <p:ph idx="1" type="body"/>
          </p:nvPr>
        </p:nvSpPr>
        <p:spPr>
          <a:xfrm>
            <a:off x="113975" y="1975700"/>
            <a:ext cx="8617200" cy="4882200"/>
          </a:xfrm>
          <a:prstGeom prst="rect">
            <a:avLst/>
          </a:prstGeom>
          <a:noFill/>
          <a:ln>
            <a:noFill/>
          </a:ln>
        </p:spPr>
        <p:txBody>
          <a:bodyPr anchorCtr="0" anchor="t" bIns="45700" lIns="91425" spcFirstLastPara="1" rIns="91425" wrap="square" tIns="45700">
            <a:normAutofit fontScale="25000" lnSpcReduction="20000"/>
          </a:bodyPr>
          <a:lstStyle/>
          <a:p>
            <a:pPr indent="0" lvl="0" marL="0" rtl="0" algn="l">
              <a:lnSpc>
                <a:spcPct val="90000"/>
              </a:lnSpc>
              <a:spcBef>
                <a:spcPts val="0"/>
              </a:spcBef>
              <a:spcAft>
                <a:spcPts val="0"/>
              </a:spcAft>
              <a:buSzPts val="450"/>
              <a:buNone/>
            </a:pPr>
            <a:r>
              <a:rPr lang="el-GR" sz="9600"/>
              <a:t>Φυσική παρουσία στον/στους φορέα/εις υλοποίησης Π.Α. μέχρι την συμπλήρωση των 02 μηνών που απαιτούνται για την επιτυχή ολοκλήρωση της Π.Α.</a:t>
            </a:r>
            <a:endParaRPr sz="9600"/>
          </a:p>
          <a:p>
            <a:pPr indent="0" lvl="0" marL="0" rtl="0" algn="l">
              <a:lnSpc>
                <a:spcPct val="90000"/>
              </a:lnSpc>
              <a:spcBef>
                <a:spcPts val="0"/>
              </a:spcBef>
              <a:spcAft>
                <a:spcPts val="0"/>
              </a:spcAft>
              <a:buClr>
                <a:schemeClr val="dk1"/>
              </a:buClr>
              <a:buSzPts val="275"/>
              <a:buFont typeface="Arial"/>
              <a:buNone/>
            </a:pPr>
            <a:r>
              <a:t/>
            </a:r>
            <a:endParaRPr sz="9600"/>
          </a:p>
          <a:p>
            <a:pPr indent="0" lvl="0" marL="0" rtl="0" algn="l">
              <a:lnSpc>
                <a:spcPct val="90000"/>
              </a:lnSpc>
              <a:spcBef>
                <a:spcPts val="0"/>
              </a:spcBef>
              <a:spcAft>
                <a:spcPts val="0"/>
              </a:spcAft>
              <a:buSzPts val="275"/>
              <a:buNone/>
            </a:pPr>
            <a:r>
              <a:rPr lang="el-GR" sz="9600"/>
              <a:t>Ο/Η ασκούμενος/η δεν δικαιούται κανονική άδεια κατά τη διάρκεια υλοποίησης της Πρακτικής Άσκησης. Δικαιούται μία (1) ημέρα τον μήνα για σπουδαίο λόγο (ασθένεια, εξέταση μαθήματος κ.λπ.) κατόπιν σχετικής ενημέρωσης του Επόπτη Φορέα Υποδοχής και του Επόπτη Πρακτικής Άσκησης. Ο/Η φοιτητής/φοιτήτρια μπορεί να χρησιμοποιήσει τις ημέρες απουσίας, είτε τμηματικά, είτε συνολικά κατά τη διάρκεια της Πρακτικής Άσκησης.</a:t>
            </a:r>
            <a:endParaRPr sz="9600"/>
          </a:p>
          <a:p>
            <a:pPr indent="0" lvl="0" marL="0" rtl="0" algn="l">
              <a:lnSpc>
                <a:spcPct val="90000"/>
              </a:lnSpc>
              <a:spcBef>
                <a:spcPts val="0"/>
              </a:spcBef>
              <a:spcAft>
                <a:spcPts val="0"/>
              </a:spcAft>
              <a:buSzPts val="275"/>
              <a:buNone/>
            </a:pPr>
            <a:r>
              <a:t/>
            </a:r>
            <a:endParaRPr sz="9600"/>
          </a:p>
          <a:p>
            <a:pPr indent="0" lvl="0" marL="0" rtl="0" algn="l">
              <a:lnSpc>
                <a:spcPct val="90000"/>
              </a:lnSpc>
              <a:spcBef>
                <a:spcPts val="0"/>
              </a:spcBef>
              <a:spcAft>
                <a:spcPts val="0"/>
              </a:spcAft>
              <a:buSzPts val="275"/>
              <a:buNone/>
            </a:pPr>
            <a:r>
              <a:rPr lang="el-GR" sz="9600"/>
              <a:t>Ο/Η ασκούμενος/η θα πρέπει να ακολουθεί τους κανονισμούς ασφαλείας και εργασίας, όπως και κάθε άλλη ρύθμιση που ισχύει για το προσωπικό του Φορέα Πρακτικής Άσκησης. Αυθαίρετες απουσίες ή παράβαση των κανονισμών του εργασιακού χώρου μπορούν να οδηγήσουν στη διακοπή της Πρακτικής Άσκησης.</a:t>
            </a:r>
            <a:endParaRPr sz="9600"/>
          </a:p>
          <a:p>
            <a:pPr indent="0" lvl="0" marL="0" rtl="0" algn="l">
              <a:lnSpc>
                <a:spcPct val="90000"/>
              </a:lnSpc>
              <a:spcBef>
                <a:spcPts val="0"/>
              </a:spcBef>
              <a:spcAft>
                <a:spcPts val="0"/>
              </a:spcAft>
              <a:buClr>
                <a:schemeClr val="dk1"/>
              </a:buClr>
              <a:buSzPct val="42308"/>
              <a:buFont typeface="Arial"/>
              <a:buNone/>
            </a:pPr>
            <a:r>
              <a:t/>
            </a:r>
            <a:endParaRPr sz="2600"/>
          </a:p>
          <a:p>
            <a:pPr indent="0" lvl="0" marL="0" rtl="0" algn="l">
              <a:lnSpc>
                <a:spcPct val="90000"/>
              </a:lnSpc>
              <a:spcBef>
                <a:spcPts val="0"/>
              </a:spcBef>
              <a:spcAft>
                <a:spcPts val="0"/>
              </a:spcAft>
              <a:buSzPct val="69231"/>
              <a:buNone/>
            </a:pPr>
            <a:r>
              <a:t/>
            </a:r>
            <a:endParaRPr sz="2600"/>
          </a:p>
          <a:p>
            <a:pPr indent="0" lvl="0" marL="0" rtl="0" algn="l">
              <a:lnSpc>
                <a:spcPct val="90000"/>
              </a:lnSpc>
              <a:spcBef>
                <a:spcPts val="0"/>
              </a:spcBef>
              <a:spcAft>
                <a:spcPts val="0"/>
              </a:spcAft>
              <a:buSzPct val="69231"/>
              <a:buNone/>
            </a:pPr>
            <a:r>
              <a:t/>
            </a:r>
            <a:endParaRPr sz="2600"/>
          </a:p>
          <a:p>
            <a:pPr indent="0" lvl="0" marL="0" rtl="0" algn="l">
              <a:lnSpc>
                <a:spcPct val="90000"/>
              </a:lnSpc>
              <a:spcBef>
                <a:spcPts val="0"/>
              </a:spcBef>
              <a:spcAft>
                <a:spcPts val="0"/>
              </a:spcAft>
              <a:buSzPct val="69231"/>
              <a:buNone/>
            </a:pPr>
            <a:r>
              <a:t/>
            </a:r>
            <a:endParaRPr b="1" sz="2600" u="sng"/>
          </a:p>
          <a:p>
            <a:pPr indent="-76200" lvl="0" marL="228600" rtl="0" algn="l">
              <a:lnSpc>
                <a:spcPct val="90000"/>
              </a:lnSpc>
              <a:spcBef>
                <a:spcPts val="1000"/>
              </a:spcBef>
              <a:spcAft>
                <a:spcPts val="0"/>
              </a:spcAft>
              <a:buClr>
                <a:schemeClr val="lt1"/>
              </a:buClr>
              <a:buSzPct val="92308"/>
              <a:buNone/>
            </a:pPr>
            <a:r>
              <a:t/>
            </a:r>
            <a:endParaRPr sz="2600"/>
          </a:p>
        </p:txBody>
      </p:sp>
      <p:pic>
        <p:nvPicPr>
          <p:cNvPr id="421" name="Google Shape;421;p19"/>
          <p:cNvPicPr preferRelativeResize="0"/>
          <p:nvPr/>
        </p:nvPicPr>
        <p:blipFill rotWithShape="1">
          <a:blip r:embed="rId3">
            <a:alphaModFix/>
          </a:blip>
          <a:srcRect b="0" l="0" r="0" t="0"/>
          <a:stretch/>
        </p:blipFill>
        <p:spPr>
          <a:xfrm>
            <a:off x="7804234" y="548680"/>
            <a:ext cx="1339766" cy="1367606"/>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5" name="Shape 425"/>
        <p:cNvGrpSpPr/>
        <p:nvPr/>
      </p:nvGrpSpPr>
      <p:grpSpPr>
        <a:xfrm>
          <a:off x="0" y="0"/>
          <a:ext cx="0" cy="0"/>
          <a:chOff x="0" y="0"/>
          <a:chExt cx="0" cy="0"/>
        </a:xfrm>
      </p:grpSpPr>
      <p:sp>
        <p:nvSpPr>
          <p:cNvPr id="426" name="Google Shape;426;p20"/>
          <p:cNvSpPr txBox="1"/>
          <p:nvPr>
            <p:ph type="title"/>
          </p:nvPr>
        </p:nvSpPr>
        <p:spPr>
          <a:xfrm>
            <a:off x="531639" y="2869895"/>
            <a:ext cx="6889150" cy="1090788"/>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lt1"/>
              </a:buClr>
              <a:buSzPts val="3600"/>
              <a:buFont typeface="Trebuchet MS"/>
              <a:buNone/>
            </a:pPr>
            <a:r>
              <a:rPr lang="el-GR"/>
              <a:t>ΚΑΤΑ ΤΗΝ ΛΗΞΗ </a:t>
            </a:r>
            <a:br>
              <a:rPr lang="el-GR"/>
            </a:br>
            <a:r>
              <a:rPr lang="el-GR"/>
              <a:t>ΠΡΑΚΤΙΚΗΣ ΑΣΚΗΣΗΣ</a:t>
            </a:r>
            <a:endParaRPr/>
          </a:p>
        </p:txBody>
      </p:sp>
      <p:pic>
        <p:nvPicPr>
          <p:cNvPr id="427" name="Google Shape;427;p20"/>
          <p:cNvPicPr preferRelativeResize="0"/>
          <p:nvPr/>
        </p:nvPicPr>
        <p:blipFill rotWithShape="1">
          <a:blip r:embed="rId3">
            <a:alphaModFix/>
          </a:blip>
          <a:srcRect b="0" l="0" r="0" t="0"/>
          <a:stretch/>
        </p:blipFill>
        <p:spPr>
          <a:xfrm>
            <a:off x="7804234" y="2593077"/>
            <a:ext cx="1339766" cy="1367606"/>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1" name="Shape 431"/>
        <p:cNvGrpSpPr/>
        <p:nvPr/>
      </p:nvGrpSpPr>
      <p:grpSpPr>
        <a:xfrm>
          <a:off x="0" y="0"/>
          <a:ext cx="0" cy="0"/>
          <a:chOff x="0" y="0"/>
          <a:chExt cx="0" cy="0"/>
        </a:xfrm>
      </p:grpSpPr>
      <p:sp>
        <p:nvSpPr>
          <p:cNvPr id="432" name="Google Shape;432;p21"/>
          <p:cNvSpPr txBox="1"/>
          <p:nvPr>
            <p:ph type="title"/>
          </p:nvPr>
        </p:nvSpPr>
        <p:spPr>
          <a:xfrm>
            <a:off x="531639" y="753228"/>
            <a:ext cx="6896534" cy="10809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ΚΑΤΑ ΤΗΝ ΛΗΞΗ ΠΡΑΚΤΙΚΗΣ ΑΣΚΗΣΗΣ</a:t>
            </a:r>
            <a:endParaRPr/>
          </a:p>
        </p:txBody>
      </p:sp>
      <p:sp>
        <p:nvSpPr>
          <p:cNvPr id="433" name="Google Shape;433;p21"/>
          <p:cNvSpPr txBox="1"/>
          <p:nvPr>
            <p:ph idx="1" type="body"/>
          </p:nvPr>
        </p:nvSpPr>
        <p:spPr>
          <a:xfrm>
            <a:off x="533400" y="2336873"/>
            <a:ext cx="6887389" cy="3599316"/>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2400"/>
              <a:buNone/>
            </a:pPr>
            <a:r>
              <a:rPr lang="el-GR" sz="3200"/>
              <a:t> </a:t>
            </a:r>
            <a:endParaRPr sz="3200"/>
          </a:p>
        </p:txBody>
      </p:sp>
      <p:pic>
        <p:nvPicPr>
          <p:cNvPr id="434" name="Google Shape;434;p21"/>
          <p:cNvPicPr preferRelativeResize="0"/>
          <p:nvPr/>
        </p:nvPicPr>
        <p:blipFill rotWithShape="1">
          <a:blip r:embed="rId3">
            <a:alphaModFix/>
          </a:blip>
          <a:srcRect b="0" l="0" r="0" t="0"/>
          <a:stretch/>
        </p:blipFill>
        <p:spPr>
          <a:xfrm>
            <a:off x="7804234" y="548680"/>
            <a:ext cx="1339766" cy="1367606"/>
          </a:xfrm>
          <a:prstGeom prst="rect">
            <a:avLst/>
          </a:prstGeom>
          <a:noFill/>
          <a:ln>
            <a:noFill/>
          </a:ln>
        </p:spPr>
      </p:pic>
      <p:sp>
        <p:nvSpPr>
          <p:cNvPr id="435" name="Google Shape;435;p21"/>
          <p:cNvSpPr txBox="1"/>
          <p:nvPr/>
        </p:nvSpPr>
        <p:spPr>
          <a:xfrm>
            <a:off x="0" y="1916286"/>
            <a:ext cx="8924925" cy="4857700"/>
          </a:xfrm>
          <a:prstGeom prst="rect">
            <a:avLst/>
          </a:prstGeom>
          <a:noFill/>
          <a:ln>
            <a:noFill/>
          </a:ln>
        </p:spPr>
        <p:txBody>
          <a:bodyPr anchorCtr="0" anchor="t" bIns="45700" lIns="91425" spcFirstLastPara="1" rIns="91425" wrap="square" tIns="45700">
            <a:spAutoFit/>
          </a:bodyPr>
          <a:lstStyle/>
          <a:p>
            <a:pPr indent="0" lvl="0" marL="114300" marR="0" rtl="0" algn="just">
              <a:lnSpc>
                <a:spcPct val="90000"/>
              </a:lnSpc>
              <a:spcBef>
                <a:spcPts val="1000"/>
              </a:spcBef>
              <a:spcAft>
                <a:spcPts val="0"/>
              </a:spcAft>
              <a:buClr>
                <a:srgbClr val="000000"/>
              </a:buClr>
              <a:buSzPts val="1800"/>
              <a:buFont typeface="Arial"/>
              <a:buNone/>
            </a:pPr>
            <a:r>
              <a:rPr b="0" i="0" lang="el-GR" sz="1800" u="none" cap="none" strike="noStrike">
                <a:solidFill>
                  <a:srgbClr val="FFFFFF"/>
                </a:solidFill>
                <a:latin typeface="Trebuchet MS"/>
                <a:ea typeface="Trebuchet MS"/>
                <a:cs typeface="Trebuchet MS"/>
                <a:sym typeface="Trebuchet MS"/>
              </a:rPr>
              <a:t>Στη λήξη της ΠΑ σε κάθε Φορέα Υποδοχής, οι φοιτήτριες/τές πρέπει να </a:t>
            </a:r>
            <a:r>
              <a:rPr b="1" i="0" lang="el-GR" sz="1800" u="none" cap="none" strike="noStrike">
                <a:solidFill>
                  <a:srgbClr val="FFFFFF"/>
                </a:solidFill>
                <a:latin typeface="Trebuchet MS"/>
                <a:ea typeface="Trebuchet MS"/>
                <a:cs typeface="Trebuchet MS"/>
                <a:sym typeface="Trebuchet MS"/>
              </a:rPr>
              <a:t>προσκομίζουν</a:t>
            </a:r>
            <a:r>
              <a:rPr b="0" i="0" lang="el-GR" sz="1800" u="none" cap="none" strike="noStrike">
                <a:solidFill>
                  <a:srgbClr val="FFFFFF"/>
                </a:solidFill>
                <a:latin typeface="Trebuchet MS"/>
                <a:ea typeface="Trebuchet MS"/>
                <a:cs typeface="Trebuchet MS"/>
                <a:sym typeface="Trebuchet MS"/>
              </a:rPr>
              <a:t> στο </a:t>
            </a:r>
            <a:r>
              <a:rPr b="1" i="0" lang="el-GR" sz="1800" u="none" cap="none" strike="noStrike">
                <a:solidFill>
                  <a:srgbClr val="FFFFFF"/>
                </a:solidFill>
                <a:latin typeface="Trebuchet MS"/>
                <a:ea typeface="Trebuchet MS"/>
                <a:cs typeface="Trebuchet MS"/>
                <a:sym typeface="Trebuchet MS"/>
              </a:rPr>
              <a:t>Γραφείο Υποστήριξης ΠΑ </a:t>
            </a:r>
            <a:r>
              <a:rPr b="0" i="0" lang="el-GR" sz="1800" u="none" cap="none" strike="noStrike">
                <a:solidFill>
                  <a:srgbClr val="FFFFFF"/>
                </a:solidFill>
                <a:latin typeface="Trebuchet MS"/>
                <a:ea typeface="Trebuchet MS"/>
                <a:cs typeface="Trebuchet MS"/>
                <a:sym typeface="Trebuchet MS"/>
              </a:rPr>
              <a:t>(ΓΥΠΑ) </a:t>
            </a:r>
            <a:r>
              <a:rPr b="1" i="0" lang="el-GR" sz="1800" u="none" cap="none" strike="noStrike">
                <a:solidFill>
                  <a:srgbClr val="FFFFFF"/>
                </a:solidFill>
                <a:latin typeface="Trebuchet MS"/>
                <a:ea typeface="Trebuchet MS"/>
                <a:cs typeface="Trebuchet MS"/>
                <a:sym typeface="Trebuchet MS"/>
              </a:rPr>
              <a:t>ΤΕΔΔ </a:t>
            </a:r>
            <a:r>
              <a:rPr b="0" i="0" lang="el-GR" sz="1800" u="none" cap="none" strike="noStrike">
                <a:solidFill>
                  <a:srgbClr val="FFFFFF"/>
                </a:solidFill>
                <a:latin typeface="Trebuchet MS"/>
                <a:ea typeface="Trebuchet MS"/>
                <a:cs typeface="Trebuchet MS"/>
                <a:sym typeface="Trebuchet MS"/>
              </a:rPr>
              <a:t>(Γραφείο στη Μονάδα μεταβολισμού):</a:t>
            </a:r>
            <a:endParaRPr b="0" i="0" sz="1400" u="none" cap="none" strike="noStrike">
              <a:solidFill>
                <a:srgbClr val="000000"/>
              </a:solidFill>
              <a:latin typeface="Arial"/>
              <a:ea typeface="Arial"/>
              <a:cs typeface="Arial"/>
              <a:sym typeface="Arial"/>
            </a:endParaRPr>
          </a:p>
          <a:p>
            <a:pPr indent="0" lvl="0" marL="114300" marR="0" rtl="0" algn="l">
              <a:lnSpc>
                <a:spcPct val="90000"/>
              </a:lnSpc>
              <a:spcBef>
                <a:spcPts val="1000"/>
              </a:spcBef>
              <a:spcAft>
                <a:spcPts val="0"/>
              </a:spcAft>
              <a:buClr>
                <a:srgbClr val="000000"/>
              </a:buClr>
              <a:buSzPts val="1800"/>
              <a:buFont typeface="Arial"/>
              <a:buNone/>
            </a:pPr>
            <a:r>
              <a:rPr b="0" i="0" lang="el-GR" sz="1800" u="none" cap="none" strike="noStrike">
                <a:solidFill>
                  <a:srgbClr val="FFFFFF"/>
                </a:solidFill>
                <a:latin typeface="Trebuchet MS"/>
                <a:ea typeface="Trebuchet MS"/>
                <a:cs typeface="Trebuchet MS"/>
                <a:sym typeface="Trebuchet MS"/>
              </a:rPr>
              <a:t>1.      Ημερολόγιο Δραστηριοτήτων </a:t>
            </a:r>
            <a:endParaRPr b="0" i="0" sz="1400" u="none" cap="none" strike="noStrike">
              <a:solidFill>
                <a:srgbClr val="000000"/>
              </a:solidFill>
              <a:latin typeface="Arial"/>
              <a:ea typeface="Arial"/>
              <a:cs typeface="Arial"/>
              <a:sym typeface="Arial"/>
            </a:endParaRPr>
          </a:p>
          <a:p>
            <a:pPr indent="0" lvl="0" marL="114300" marR="0" rtl="0" algn="l">
              <a:lnSpc>
                <a:spcPct val="90000"/>
              </a:lnSpc>
              <a:spcBef>
                <a:spcPts val="1000"/>
              </a:spcBef>
              <a:spcAft>
                <a:spcPts val="0"/>
              </a:spcAft>
              <a:buClr>
                <a:srgbClr val="000000"/>
              </a:buClr>
              <a:buSzPts val="1800"/>
              <a:buFont typeface="Arial"/>
              <a:buNone/>
            </a:pPr>
            <a:r>
              <a:rPr b="0" i="0" lang="el-GR" sz="1800" u="none" cap="none" strike="noStrike">
                <a:solidFill>
                  <a:srgbClr val="FFFFFF"/>
                </a:solidFill>
                <a:latin typeface="Trebuchet MS"/>
                <a:ea typeface="Trebuchet MS"/>
                <a:cs typeface="Trebuchet MS"/>
                <a:sym typeface="Trebuchet MS"/>
              </a:rPr>
              <a:t>2.      Παρουσιολόγιο (αφού υπογραφεί από την/ον επόπτρια/τη)</a:t>
            </a:r>
            <a:endParaRPr b="0" i="0" sz="1400" u="none" cap="none" strike="noStrike">
              <a:solidFill>
                <a:srgbClr val="000000"/>
              </a:solidFill>
              <a:latin typeface="Arial"/>
              <a:ea typeface="Arial"/>
              <a:cs typeface="Arial"/>
              <a:sym typeface="Arial"/>
            </a:endParaRPr>
          </a:p>
          <a:p>
            <a:pPr indent="0" lvl="0" marL="114300" marR="0" rtl="0" algn="l">
              <a:lnSpc>
                <a:spcPct val="90000"/>
              </a:lnSpc>
              <a:spcBef>
                <a:spcPts val="1000"/>
              </a:spcBef>
              <a:spcAft>
                <a:spcPts val="0"/>
              </a:spcAft>
              <a:buClr>
                <a:srgbClr val="000000"/>
              </a:buClr>
              <a:buSzPts val="1800"/>
              <a:buFont typeface="Arial"/>
              <a:buNone/>
            </a:pPr>
            <a:r>
              <a:rPr b="0" i="0" lang="el-GR" sz="1800" u="none" cap="none" strike="noStrike">
                <a:solidFill>
                  <a:srgbClr val="FFFFFF"/>
                </a:solidFill>
                <a:latin typeface="Trebuchet MS"/>
                <a:ea typeface="Trebuchet MS"/>
                <a:cs typeface="Trebuchet MS"/>
                <a:sym typeface="Trebuchet MS"/>
              </a:rPr>
              <a:t>3.      Έκθεση της ΠΑ (αφού ελεγχθεί και υπογραφεί από την/ον επόπτρια/τη)</a:t>
            </a:r>
            <a:endParaRPr b="0" i="0" sz="1400" u="none" cap="none" strike="noStrike">
              <a:solidFill>
                <a:srgbClr val="000000"/>
              </a:solidFill>
              <a:latin typeface="Arial"/>
              <a:ea typeface="Arial"/>
              <a:cs typeface="Arial"/>
              <a:sym typeface="Arial"/>
            </a:endParaRPr>
          </a:p>
          <a:p>
            <a:pPr indent="0" lvl="0" marL="114300" marR="0" rtl="0" algn="l">
              <a:lnSpc>
                <a:spcPct val="90000"/>
              </a:lnSpc>
              <a:spcBef>
                <a:spcPts val="1000"/>
              </a:spcBef>
              <a:spcAft>
                <a:spcPts val="0"/>
              </a:spcAft>
              <a:buClr>
                <a:srgbClr val="000000"/>
              </a:buClr>
              <a:buSzPts val="1800"/>
              <a:buFont typeface="Arial"/>
              <a:buNone/>
            </a:pPr>
            <a:r>
              <a:rPr b="0" i="0" lang="el-GR" sz="1800" u="none" cap="none" strike="noStrike">
                <a:solidFill>
                  <a:srgbClr val="FFFFFF"/>
                </a:solidFill>
                <a:latin typeface="Trebuchet MS"/>
                <a:ea typeface="Trebuchet MS"/>
                <a:cs typeface="Trebuchet MS"/>
                <a:sym typeface="Trebuchet MS"/>
              </a:rPr>
              <a:t>4.      Ερωτηματολόγιο αξιολόγησης ασκούμενης/ου φοιτήτριας/τή από την/τον Εκπαιδεύτρια/τή διαιτολόγο ή υπεύθυνη/ο φορέα υποδοχής ΠΑ</a:t>
            </a:r>
            <a:endParaRPr b="0" i="0" sz="1400" u="none" cap="none" strike="noStrike">
              <a:solidFill>
                <a:srgbClr val="000000"/>
              </a:solidFill>
              <a:latin typeface="Arial"/>
              <a:ea typeface="Arial"/>
              <a:cs typeface="Arial"/>
              <a:sym typeface="Arial"/>
            </a:endParaRPr>
          </a:p>
          <a:p>
            <a:pPr indent="0" lvl="0" marL="114300" marR="0" rtl="0" algn="l">
              <a:lnSpc>
                <a:spcPct val="90000"/>
              </a:lnSpc>
              <a:spcBef>
                <a:spcPts val="1000"/>
              </a:spcBef>
              <a:spcAft>
                <a:spcPts val="0"/>
              </a:spcAft>
              <a:buNone/>
            </a:pPr>
            <a:r>
              <a:rPr b="0" i="0" lang="el-GR" sz="1800" u="none" cap="none" strike="noStrike">
                <a:solidFill>
                  <a:srgbClr val="FFFFFF"/>
                </a:solidFill>
                <a:latin typeface="Trebuchet MS"/>
                <a:ea typeface="Trebuchet MS"/>
                <a:cs typeface="Trebuchet MS"/>
                <a:sym typeface="Trebuchet MS"/>
              </a:rPr>
              <a:t>5. Ερωτηματολόγια Αξιολόγησης της ΠΑ από ασκούμενες/ους φοιτήτριες/τες</a:t>
            </a:r>
            <a:endParaRPr/>
          </a:p>
          <a:p>
            <a:pPr indent="0" lvl="0" marL="114300" marR="0" rtl="0" algn="ctr">
              <a:lnSpc>
                <a:spcPct val="90000"/>
              </a:lnSpc>
              <a:spcBef>
                <a:spcPts val="1000"/>
              </a:spcBef>
              <a:spcAft>
                <a:spcPts val="0"/>
              </a:spcAft>
              <a:buNone/>
            </a:pPr>
            <a:r>
              <a:rPr b="1" i="0" lang="el-GR" sz="1800" u="sng" cap="none" strike="noStrike">
                <a:solidFill>
                  <a:srgbClr val="FFFFFF"/>
                </a:solidFill>
                <a:latin typeface="Trebuchet MS"/>
                <a:ea typeface="Trebuchet MS"/>
                <a:cs typeface="Trebuchet MS"/>
                <a:sym typeface="Trebuchet MS"/>
              </a:rPr>
              <a:t>Τα παραπάνω παραδοτέα πρέπει επιπλέον να σταλούν ηλεκτρονικά (κατόπιν υπογραφών) στο ΓΥΠΑ (email: dsp@hua.gr) σε ένα ενιαίο αρχείο σε μορφή PDF με όνομα αρχείου: “ΟΝΟΜΑΤΕΠΩΝΥΜΟ_ΑΡΙΘΜΟΣ ΜΗΤΡΩΟΥ”.</a:t>
            </a:r>
            <a:endParaRPr/>
          </a:p>
          <a:p>
            <a:pPr indent="0" lvl="0" marL="114300" marR="0" rtl="0" algn="l">
              <a:lnSpc>
                <a:spcPct val="90000"/>
              </a:lnSpc>
              <a:spcBef>
                <a:spcPts val="1000"/>
              </a:spcBef>
              <a:spcAft>
                <a:spcPts val="0"/>
              </a:spcAft>
              <a:buNone/>
            </a:pPr>
            <a:r>
              <a:rPr b="0" i="0" lang="el-GR" sz="1800" u="none" cap="none" strike="noStrike">
                <a:solidFill>
                  <a:srgbClr val="FFFFFF"/>
                </a:solidFill>
                <a:latin typeface="Trebuchet MS"/>
                <a:ea typeface="Trebuchet MS"/>
                <a:cs typeface="Trebuchet MS"/>
                <a:sym typeface="Trebuchet MS"/>
              </a:rPr>
              <a:t>6. Ερωτηματολόγιο Αξιολόγησης της ΠΑ από τις/τους εκπαιδεύτριες/τές (θα συλλέγεται μία φορά στη λήξη της ΠΑ σε κάθε φορέα από την/ον εκάστοτε φοιτήτρια/τή)</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9" name="Shape 439"/>
        <p:cNvGrpSpPr/>
        <p:nvPr/>
      </p:nvGrpSpPr>
      <p:grpSpPr>
        <a:xfrm>
          <a:off x="0" y="0"/>
          <a:ext cx="0" cy="0"/>
          <a:chOff x="0" y="0"/>
          <a:chExt cx="0" cy="0"/>
        </a:xfrm>
      </p:grpSpPr>
      <p:sp>
        <p:nvSpPr>
          <p:cNvPr id="440" name="Google Shape;440;p22"/>
          <p:cNvSpPr txBox="1"/>
          <p:nvPr>
            <p:ph type="title"/>
          </p:nvPr>
        </p:nvSpPr>
        <p:spPr>
          <a:xfrm>
            <a:off x="531639" y="753228"/>
            <a:ext cx="6896534" cy="10809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ΚΑΤΑ ΤΗΝ ΛΗΞΗ ΠΡΑΚΤΙΚΗΣ ΑΣΚΗΣΗΣ</a:t>
            </a:r>
            <a:endParaRPr/>
          </a:p>
        </p:txBody>
      </p:sp>
      <p:sp>
        <p:nvSpPr>
          <p:cNvPr id="441" name="Google Shape;441;p22"/>
          <p:cNvSpPr txBox="1"/>
          <p:nvPr>
            <p:ph idx="1" type="body"/>
          </p:nvPr>
        </p:nvSpPr>
        <p:spPr>
          <a:xfrm>
            <a:off x="345450" y="2119400"/>
            <a:ext cx="8453100" cy="4260600"/>
          </a:xfrm>
          <a:prstGeom prst="rect">
            <a:avLst/>
          </a:prstGeom>
          <a:noFill/>
          <a:ln>
            <a:noFill/>
          </a:ln>
        </p:spPr>
        <p:txBody>
          <a:bodyPr anchorCtr="0" anchor="t" bIns="45700" lIns="91425" spcFirstLastPara="1" rIns="91425" wrap="square" tIns="45700">
            <a:normAutofit fontScale="85000" lnSpcReduction="20000"/>
          </a:bodyPr>
          <a:lstStyle/>
          <a:p>
            <a:pPr indent="0" lvl="0" marL="0" rtl="0" algn="l">
              <a:lnSpc>
                <a:spcPct val="90000"/>
              </a:lnSpc>
              <a:spcBef>
                <a:spcPts val="0"/>
              </a:spcBef>
              <a:spcAft>
                <a:spcPts val="0"/>
              </a:spcAft>
              <a:buClr>
                <a:schemeClr val="lt1"/>
              </a:buClr>
              <a:buSzPct val="108108"/>
              <a:buNone/>
            </a:pPr>
            <a:r>
              <a:rPr lang="el-GR" sz="2600" u="sng"/>
              <a:t>2. Κατάθεση στο email του Γραφείου Πρακτικής Άσκησης ΗΛΕΚΤΡΟΝΙΚΑ:</a:t>
            </a:r>
            <a:endParaRPr/>
          </a:p>
          <a:p>
            <a:pPr indent="0" lvl="0" marL="0" rtl="0" algn="l">
              <a:lnSpc>
                <a:spcPct val="90000"/>
              </a:lnSpc>
              <a:spcBef>
                <a:spcPts val="1000"/>
              </a:spcBef>
              <a:spcAft>
                <a:spcPts val="0"/>
              </a:spcAft>
              <a:buClr>
                <a:schemeClr val="lt1"/>
              </a:buClr>
              <a:buSzPct val="108108"/>
              <a:buNone/>
            </a:pPr>
            <a:r>
              <a:t/>
            </a:r>
            <a:endParaRPr/>
          </a:p>
          <a:p>
            <a:pPr indent="-380314" lvl="0" marL="457200" rtl="0" algn="l">
              <a:lnSpc>
                <a:spcPct val="90000"/>
              </a:lnSpc>
              <a:spcBef>
                <a:spcPts val="1000"/>
              </a:spcBef>
              <a:spcAft>
                <a:spcPts val="0"/>
              </a:spcAft>
              <a:buSzPct val="108108"/>
              <a:buAutoNum type="arabicPeriod"/>
            </a:pPr>
            <a:r>
              <a:rPr lang="el-GR" sz="2600"/>
              <a:t>Έντυπο λήξης Π.Α. απο το ΕΡΓΑΝΗ (ΕΡΓΑΝΗ 3.5 ΔΙΑΚΟΠΗ με ημερομηνία διακοπής στο πεδίο ΣΤ΄την τελευταία ημέρα της σύμβασης)</a:t>
            </a:r>
            <a:endParaRPr sz="2600"/>
          </a:p>
          <a:p>
            <a:pPr indent="0" lvl="0" marL="457200" rtl="0" algn="l">
              <a:lnSpc>
                <a:spcPct val="90000"/>
              </a:lnSpc>
              <a:spcBef>
                <a:spcPts val="1000"/>
              </a:spcBef>
              <a:spcAft>
                <a:spcPts val="0"/>
              </a:spcAft>
              <a:buSzPct val="74844"/>
              <a:buNone/>
            </a:pPr>
            <a:r>
              <a:t/>
            </a:r>
            <a:endParaRPr sz="2600"/>
          </a:p>
          <a:p>
            <a:pPr indent="-380314" lvl="0" marL="457200" rtl="0" algn="l">
              <a:lnSpc>
                <a:spcPct val="90000"/>
              </a:lnSpc>
              <a:spcBef>
                <a:spcPts val="1000"/>
              </a:spcBef>
              <a:spcAft>
                <a:spcPts val="0"/>
              </a:spcAft>
              <a:buSzPct val="108108"/>
              <a:buAutoNum type="arabicPeriod"/>
            </a:pPr>
            <a:r>
              <a:rPr lang="el-GR" sz="2600"/>
              <a:t>Βεβαίωση ολοκλήρωσης Πρακτικής Άσκησης (</a:t>
            </a:r>
            <a:r>
              <a:rPr b="1" lang="el-GR" sz="2600" u="sng"/>
              <a:t>την προσκομίζετε και σε έντυπη μορφή</a:t>
            </a:r>
            <a:r>
              <a:rPr lang="el-GR" sz="2600"/>
              <a:t>)</a:t>
            </a:r>
            <a:endParaRPr sz="2600"/>
          </a:p>
          <a:p>
            <a:pPr indent="-75882" lvl="0" marL="228600" rtl="0" algn="l">
              <a:lnSpc>
                <a:spcPct val="90000"/>
              </a:lnSpc>
              <a:spcBef>
                <a:spcPts val="1000"/>
              </a:spcBef>
              <a:spcAft>
                <a:spcPts val="0"/>
              </a:spcAft>
              <a:buClr>
                <a:schemeClr val="lt1"/>
              </a:buClr>
              <a:buSzPct val="108108"/>
              <a:buNone/>
            </a:pPr>
            <a:r>
              <a:t/>
            </a:r>
            <a:endParaRPr sz="2600"/>
          </a:p>
          <a:p>
            <a:pPr indent="-380314" lvl="0" marL="457200" rtl="0" algn="l">
              <a:lnSpc>
                <a:spcPct val="90000"/>
              </a:lnSpc>
              <a:spcBef>
                <a:spcPts val="1000"/>
              </a:spcBef>
              <a:spcAft>
                <a:spcPts val="0"/>
              </a:spcAft>
              <a:buSzPct val="108108"/>
              <a:buAutoNum type="arabicPeriod"/>
            </a:pPr>
            <a:r>
              <a:rPr lang="el-GR" sz="2600"/>
              <a:t>05_ΔΕΛΤΙΟ_ΕΞΟΔΟΥ_ΠΡΑΚΤΙΚΗΣ_ΑΣΚΗΣΗΣ (ΠΑ ΕΣΠΑ)</a:t>
            </a:r>
            <a:r>
              <a:rPr lang="el-GR"/>
              <a:t>(υπογεγραμμένo μέσω gov.gr)</a:t>
            </a:r>
            <a:endParaRPr/>
          </a:p>
          <a:p>
            <a:pPr indent="0" lvl="0" marL="0" rtl="0" algn="l">
              <a:lnSpc>
                <a:spcPct val="90000"/>
              </a:lnSpc>
              <a:spcBef>
                <a:spcPts val="1000"/>
              </a:spcBef>
              <a:spcAft>
                <a:spcPts val="0"/>
              </a:spcAft>
              <a:buClr>
                <a:schemeClr val="lt1"/>
              </a:buClr>
              <a:buSzPct val="108108"/>
              <a:buNone/>
            </a:pPr>
            <a:r>
              <a:rPr b="1" lang="el-GR" sz="2600"/>
              <a:t>   (</a:t>
            </a:r>
            <a:r>
              <a:rPr b="1" lang="el-GR" sz="2600" u="sng">
                <a:solidFill>
                  <a:schemeClr val="hlink"/>
                </a:solidFill>
                <a:hlinkClick r:id="rId3"/>
              </a:rPr>
              <a:t>http://praktiki.hua.gr/info/documents/</a:t>
            </a:r>
            <a:r>
              <a:rPr b="1" lang="el-GR" sz="2600"/>
              <a:t>) </a:t>
            </a:r>
            <a:endParaRPr/>
          </a:p>
        </p:txBody>
      </p:sp>
      <p:pic>
        <p:nvPicPr>
          <p:cNvPr id="442" name="Google Shape;442;p22"/>
          <p:cNvPicPr preferRelativeResize="0"/>
          <p:nvPr/>
        </p:nvPicPr>
        <p:blipFill rotWithShape="1">
          <a:blip r:embed="rId4">
            <a:alphaModFix/>
          </a:blip>
          <a:srcRect b="0" l="0" r="0" t="0"/>
          <a:stretch/>
        </p:blipFill>
        <p:spPr>
          <a:xfrm>
            <a:off x="7804234" y="548680"/>
            <a:ext cx="1339766" cy="1367606"/>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6" name="Shape 446"/>
        <p:cNvGrpSpPr/>
        <p:nvPr/>
      </p:nvGrpSpPr>
      <p:grpSpPr>
        <a:xfrm>
          <a:off x="0" y="0"/>
          <a:ext cx="0" cy="0"/>
          <a:chOff x="0" y="0"/>
          <a:chExt cx="0" cy="0"/>
        </a:xfrm>
      </p:grpSpPr>
      <p:pic>
        <p:nvPicPr>
          <p:cNvPr id="447" name="Google Shape;447;g28d2a0785c4_0_57"/>
          <p:cNvPicPr preferRelativeResize="0"/>
          <p:nvPr/>
        </p:nvPicPr>
        <p:blipFill rotWithShape="1">
          <a:blip r:embed="rId3">
            <a:alphaModFix/>
          </a:blip>
          <a:srcRect b="0" l="0" r="0" t="0"/>
          <a:stretch/>
        </p:blipFill>
        <p:spPr>
          <a:xfrm>
            <a:off x="2179013" y="38513"/>
            <a:ext cx="4785975" cy="6780975"/>
          </a:xfrm>
          <a:prstGeom prst="rect">
            <a:avLst/>
          </a:prstGeom>
          <a:noFill/>
          <a:ln>
            <a:noFill/>
          </a:ln>
        </p:spPr>
      </p:pic>
      <p:pic>
        <p:nvPicPr>
          <p:cNvPr id="448" name="Google Shape;448;g28d2a0785c4_0_57"/>
          <p:cNvPicPr preferRelativeResize="0"/>
          <p:nvPr/>
        </p:nvPicPr>
        <p:blipFill rotWithShape="1">
          <a:blip r:embed="rId4">
            <a:alphaModFix/>
          </a:blip>
          <a:srcRect b="0" l="0" r="0" t="0"/>
          <a:stretch/>
        </p:blipFill>
        <p:spPr>
          <a:xfrm>
            <a:off x="106875" y="1088763"/>
            <a:ext cx="9144000" cy="676275"/>
          </a:xfrm>
          <a:prstGeom prst="rect">
            <a:avLst/>
          </a:prstGeom>
          <a:noFill/>
          <a:ln>
            <a:noFill/>
          </a:ln>
        </p:spPr>
      </p:pic>
      <p:pic>
        <p:nvPicPr>
          <p:cNvPr id="449" name="Google Shape;449;g28d2a0785c4_0_57"/>
          <p:cNvPicPr preferRelativeResize="0"/>
          <p:nvPr/>
        </p:nvPicPr>
        <p:blipFill rotWithShape="1">
          <a:blip r:embed="rId5">
            <a:alphaModFix/>
          </a:blip>
          <a:srcRect b="0" l="0" r="0" t="0"/>
          <a:stretch/>
        </p:blipFill>
        <p:spPr>
          <a:xfrm>
            <a:off x="3211052" y="4874648"/>
            <a:ext cx="359695" cy="161165"/>
          </a:xfrm>
          <a:prstGeom prst="rect">
            <a:avLst/>
          </a:prstGeom>
          <a:noFill/>
          <a:ln>
            <a:noFill/>
          </a:ln>
        </p:spPr>
      </p:pic>
      <p:pic>
        <p:nvPicPr>
          <p:cNvPr id="450" name="Google Shape;450;g28d2a0785c4_0_57"/>
          <p:cNvPicPr preferRelativeResize="0"/>
          <p:nvPr/>
        </p:nvPicPr>
        <p:blipFill rotWithShape="1">
          <a:blip r:embed="rId5">
            <a:alphaModFix/>
          </a:blip>
          <a:srcRect b="0" l="0" r="0" t="0"/>
          <a:stretch/>
        </p:blipFill>
        <p:spPr>
          <a:xfrm>
            <a:off x="5320162" y="4852686"/>
            <a:ext cx="359695" cy="240277"/>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4" name="Shape 454"/>
        <p:cNvGrpSpPr/>
        <p:nvPr/>
      </p:nvGrpSpPr>
      <p:grpSpPr>
        <a:xfrm>
          <a:off x="0" y="0"/>
          <a:ext cx="0" cy="0"/>
          <a:chOff x="0" y="0"/>
          <a:chExt cx="0" cy="0"/>
        </a:xfrm>
      </p:grpSpPr>
      <p:pic>
        <p:nvPicPr>
          <p:cNvPr id="455" name="Google Shape;455;h4a7e708209abd9cf_0_0"/>
          <p:cNvPicPr preferRelativeResize="0"/>
          <p:nvPr/>
        </p:nvPicPr>
        <p:blipFill rotWithShape="1">
          <a:blip r:embed="rId3">
            <a:alphaModFix/>
          </a:blip>
          <a:srcRect b="0" l="0" r="0" t="0"/>
          <a:stretch/>
        </p:blipFill>
        <p:spPr>
          <a:xfrm>
            <a:off x="2179013" y="38513"/>
            <a:ext cx="4785975" cy="6780975"/>
          </a:xfrm>
          <a:prstGeom prst="rect">
            <a:avLst/>
          </a:prstGeom>
          <a:noFill/>
          <a:ln>
            <a:noFill/>
          </a:ln>
        </p:spPr>
      </p:pic>
      <p:pic>
        <p:nvPicPr>
          <p:cNvPr id="456" name="Google Shape;456;h4a7e708209abd9cf_0_0"/>
          <p:cNvPicPr preferRelativeResize="0"/>
          <p:nvPr/>
        </p:nvPicPr>
        <p:blipFill rotWithShape="1">
          <a:blip r:embed="rId4">
            <a:alphaModFix/>
          </a:blip>
          <a:srcRect b="0" l="0" r="0" t="0"/>
          <a:stretch/>
        </p:blipFill>
        <p:spPr>
          <a:xfrm>
            <a:off x="106875" y="1088763"/>
            <a:ext cx="9144000" cy="676275"/>
          </a:xfrm>
          <a:prstGeom prst="rect">
            <a:avLst/>
          </a:prstGeom>
          <a:noFill/>
          <a:ln>
            <a:noFill/>
          </a:ln>
        </p:spPr>
      </p:pic>
      <p:pic>
        <p:nvPicPr>
          <p:cNvPr id="457" name="Google Shape;457;h4a7e708209abd9cf_0_0"/>
          <p:cNvPicPr preferRelativeResize="0"/>
          <p:nvPr/>
        </p:nvPicPr>
        <p:blipFill rotWithShape="1">
          <a:blip r:embed="rId5">
            <a:alphaModFix/>
          </a:blip>
          <a:srcRect b="0" l="0" r="0" t="0"/>
          <a:stretch/>
        </p:blipFill>
        <p:spPr>
          <a:xfrm>
            <a:off x="3211052" y="4874648"/>
            <a:ext cx="359695" cy="161165"/>
          </a:xfrm>
          <a:prstGeom prst="rect">
            <a:avLst/>
          </a:prstGeom>
          <a:noFill/>
          <a:ln>
            <a:noFill/>
          </a:ln>
        </p:spPr>
      </p:pic>
      <p:pic>
        <p:nvPicPr>
          <p:cNvPr id="458" name="Google Shape;458;h4a7e708209abd9cf_0_0"/>
          <p:cNvPicPr preferRelativeResize="0"/>
          <p:nvPr/>
        </p:nvPicPr>
        <p:blipFill rotWithShape="1">
          <a:blip r:embed="rId5">
            <a:alphaModFix/>
          </a:blip>
          <a:srcRect b="0" l="0" r="0" t="0"/>
          <a:stretch/>
        </p:blipFill>
        <p:spPr>
          <a:xfrm>
            <a:off x="5320162" y="4852686"/>
            <a:ext cx="359695" cy="240277"/>
          </a:xfrm>
          <a:prstGeom prst="rect">
            <a:avLst/>
          </a:prstGeom>
          <a:noFill/>
          <a:ln>
            <a:noFill/>
          </a:ln>
        </p:spPr>
      </p:pic>
      <p:pic>
        <p:nvPicPr>
          <p:cNvPr id="459" name="Google Shape;459;h4a7e708209abd9cf_0_0"/>
          <p:cNvPicPr preferRelativeResize="0"/>
          <p:nvPr/>
        </p:nvPicPr>
        <p:blipFill>
          <a:blip r:embed="rId6">
            <a:alphaModFix/>
          </a:blip>
          <a:stretch>
            <a:fillRect/>
          </a:stretch>
        </p:blipFill>
        <p:spPr>
          <a:xfrm>
            <a:off x="0" y="0"/>
            <a:ext cx="9144000" cy="685800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3" name="Shape 463"/>
        <p:cNvGrpSpPr/>
        <p:nvPr/>
      </p:nvGrpSpPr>
      <p:grpSpPr>
        <a:xfrm>
          <a:off x="0" y="0"/>
          <a:ext cx="0" cy="0"/>
          <a:chOff x="0" y="0"/>
          <a:chExt cx="0" cy="0"/>
        </a:xfrm>
      </p:grpSpPr>
      <p:pic>
        <p:nvPicPr>
          <p:cNvPr id="464" name="Google Shape;464;g38d812529f8_0_428"/>
          <p:cNvPicPr preferRelativeResize="0"/>
          <p:nvPr/>
        </p:nvPicPr>
        <p:blipFill rotWithShape="1">
          <a:blip r:embed="rId3">
            <a:alphaModFix/>
          </a:blip>
          <a:srcRect b="0" l="0" r="0" t="0"/>
          <a:stretch/>
        </p:blipFill>
        <p:spPr>
          <a:xfrm>
            <a:off x="886300" y="92600"/>
            <a:ext cx="7371392" cy="6553198"/>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8" name="Shape 468"/>
        <p:cNvGrpSpPr/>
        <p:nvPr/>
      </p:nvGrpSpPr>
      <p:grpSpPr>
        <a:xfrm>
          <a:off x="0" y="0"/>
          <a:ext cx="0" cy="0"/>
          <a:chOff x="0" y="0"/>
          <a:chExt cx="0" cy="0"/>
        </a:xfrm>
      </p:grpSpPr>
      <p:pic>
        <p:nvPicPr>
          <p:cNvPr id="469" name="Google Shape;469;g28d2a0785c4_0_48"/>
          <p:cNvPicPr preferRelativeResize="0"/>
          <p:nvPr/>
        </p:nvPicPr>
        <p:blipFill rotWithShape="1">
          <a:blip r:embed="rId3">
            <a:alphaModFix/>
          </a:blip>
          <a:srcRect b="0" l="0" r="0" t="0"/>
          <a:stretch/>
        </p:blipFill>
        <p:spPr>
          <a:xfrm>
            <a:off x="2347525" y="202250"/>
            <a:ext cx="4448961" cy="655320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3" name="Shape 473"/>
        <p:cNvGrpSpPr/>
        <p:nvPr/>
      </p:nvGrpSpPr>
      <p:grpSpPr>
        <a:xfrm>
          <a:off x="0" y="0"/>
          <a:ext cx="0" cy="0"/>
          <a:chOff x="0" y="0"/>
          <a:chExt cx="0" cy="0"/>
        </a:xfrm>
      </p:grpSpPr>
      <p:sp>
        <p:nvSpPr>
          <p:cNvPr id="474" name="Google Shape;474;g38d812529f8_0_0"/>
          <p:cNvSpPr txBox="1"/>
          <p:nvPr>
            <p:ph type="title"/>
          </p:nvPr>
        </p:nvSpPr>
        <p:spPr>
          <a:xfrm>
            <a:off x="531639" y="753228"/>
            <a:ext cx="6896400" cy="10809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ΓΡΑΦΕΙΟ ΠΡΑΚΤΙΚΗΣ ΑΣΚΗΣΗΣ</a:t>
            </a:r>
            <a:endParaRPr/>
          </a:p>
        </p:txBody>
      </p:sp>
      <p:sp>
        <p:nvSpPr>
          <p:cNvPr id="475" name="Google Shape;475;g38d812529f8_0_0"/>
          <p:cNvSpPr txBox="1"/>
          <p:nvPr>
            <p:ph idx="1" type="body"/>
          </p:nvPr>
        </p:nvSpPr>
        <p:spPr>
          <a:xfrm>
            <a:off x="149850" y="2059250"/>
            <a:ext cx="8844300" cy="46482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2800"/>
              <a:buNone/>
            </a:pPr>
            <a:r>
              <a:rPr lang="el-GR" sz="2800"/>
              <a:t>Κτήριο Εξυπηρέτησης Φοιτητών/τριών - Γραφείο 2 </a:t>
            </a:r>
            <a:endParaRPr sz="1400"/>
          </a:p>
          <a:p>
            <a:pPr indent="0" lvl="0" marL="0" rtl="0" algn="l">
              <a:lnSpc>
                <a:spcPct val="90000"/>
              </a:lnSpc>
              <a:spcBef>
                <a:spcPts val="1000"/>
              </a:spcBef>
              <a:spcAft>
                <a:spcPts val="0"/>
              </a:spcAft>
              <a:buClr>
                <a:schemeClr val="lt1"/>
              </a:buClr>
              <a:buSzPts val="2800"/>
              <a:buNone/>
            </a:pPr>
            <a:r>
              <a:t/>
            </a:r>
            <a:endParaRPr sz="2800"/>
          </a:p>
          <a:p>
            <a:pPr indent="0" lvl="0" marL="0" rtl="0" algn="l">
              <a:lnSpc>
                <a:spcPct val="90000"/>
              </a:lnSpc>
              <a:spcBef>
                <a:spcPts val="1000"/>
              </a:spcBef>
              <a:spcAft>
                <a:spcPts val="0"/>
              </a:spcAft>
              <a:buClr>
                <a:schemeClr val="lt1"/>
              </a:buClr>
              <a:buSzPts val="2800"/>
              <a:buNone/>
            </a:pPr>
            <a:r>
              <a:rPr lang="el-GR" sz="2800"/>
              <a:t>Ευγένιος Ζακυνθινός         Τηλ. 210 9549223</a:t>
            </a:r>
            <a:endParaRPr sz="1400"/>
          </a:p>
          <a:p>
            <a:pPr indent="0" lvl="0" marL="0" rtl="0" algn="l">
              <a:lnSpc>
                <a:spcPct val="90000"/>
              </a:lnSpc>
              <a:spcBef>
                <a:spcPts val="1000"/>
              </a:spcBef>
              <a:spcAft>
                <a:spcPts val="0"/>
              </a:spcAft>
              <a:buClr>
                <a:schemeClr val="lt1"/>
              </a:buClr>
              <a:buSzPts val="1400"/>
              <a:buNone/>
            </a:pPr>
            <a:r>
              <a:t/>
            </a:r>
            <a:endParaRPr sz="1400"/>
          </a:p>
          <a:p>
            <a:pPr indent="0" lvl="0" marL="0" rtl="0" algn="l">
              <a:lnSpc>
                <a:spcPct val="90000"/>
              </a:lnSpc>
              <a:spcBef>
                <a:spcPts val="1000"/>
              </a:spcBef>
              <a:spcAft>
                <a:spcPts val="0"/>
              </a:spcAft>
              <a:buClr>
                <a:schemeClr val="lt1"/>
              </a:buClr>
              <a:buSzPts val="2800"/>
              <a:buNone/>
            </a:pPr>
            <a:r>
              <a:rPr lang="el-GR" sz="2800"/>
              <a:t>	Email: </a:t>
            </a:r>
            <a:r>
              <a:rPr b="1" lang="el-GR" sz="2800" u="sng">
                <a:solidFill>
                  <a:schemeClr val="hlink"/>
                </a:solidFill>
                <a:hlinkClick r:id="rId3"/>
              </a:rPr>
              <a:t>intern@hua.gr</a:t>
            </a:r>
            <a:endParaRPr b="1" sz="2800" u="sng"/>
          </a:p>
          <a:p>
            <a:pPr indent="0" lvl="0" marL="0" rtl="0" algn="l">
              <a:lnSpc>
                <a:spcPct val="90000"/>
              </a:lnSpc>
              <a:spcBef>
                <a:spcPts val="1000"/>
              </a:spcBef>
              <a:spcAft>
                <a:spcPts val="0"/>
              </a:spcAft>
              <a:buClr>
                <a:schemeClr val="lt1"/>
              </a:buClr>
              <a:buSzPts val="2800"/>
              <a:buNone/>
            </a:pPr>
            <a:r>
              <a:t/>
            </a:r>
            <a:endParaRPr sz="2800"/>
          </a:p>
          <a:p>
            <a:pPr indent="0" lvl="0" marL="0" rtl="0" algn="l">
              <a:lnSpc>
                <a:spcPct val="90000"/>
              </a:lnSpc>
              <a:spcBef>
                <a:spcPts val="1000"/>
              </a:spcBef>
              <a:spcAft>
                <a:spcPts val="0"/>
              </a:spcAft>
              <a:buClr>
                <a:schemeClr val="lt1"/>
              </a:buClr>
              <a:buSzPts val="2800"/>
              <a:buNone/>
            </a:pPr>
            <a:r>
              <a:rPr lang="el-GR" sz="2800"/>
              <a:t>Site Γραφείου Π.Α. </a:t>
            </a:r>
            <a:r>
              <a:rPr lang="el-GR" sz="2800" u="sng"/>
              <a:t>http://praktiki.hua.gr/</a:t>
            </a:r>
            <a:endParaRPr sz="2800" u="sng"/>
          </a:p>
          <a:p>
            <a:pPr indent="0" lvl="0" marL="0" rtl="0" algn="l">
              <a:lnSpc>
                <a:spcPct val="90000"/>
              </a:lnSpc>
              <a:spcBef>
                <a:spcPts val="1000"/>
              </a:spcBef>
              <a:spcAft>
                <a:spcPts val="0"/>
              </a:spcAft>
              <a:buClr>
                <a:schemeClr val="lt1"/>
              </a:buClr>
              <a:buSzPts val="2800"/>
              <a:buNone/>
            </a:pPr>
            <a:r>
              <a:rPr i="1" lang="el-GR" sz="2800" u="sng"/>
              <a:t>Κεντρική ιστοσελίδα ΧΠ</a:t>
            </a:r>
            <a:r>
              <a:rPr i="1" lang="el-GR" sz="2800"/>
              <a:t> (www.hua.gr) &gt; </a:t>
            </a:r>
            <a:r>
              <a:rPr i="1" lang="el-GR" sz="2800" u="sng"/>
              <a:t>Υπηρεσίες</a:t>
            </a:r>
            <a:r>
              <a:rPr i="1" lang="el-GR" sz="2800"/>
              <a:t> &gt;</a:t>
            </a:r>
            <a:endParaRPr i="1" sz="2800"/>
          </a:p>
          <a:p>
            <a:pPr indent="0" lvl="0" marL="0" rtl="0" algn="l">
              <a:lnSpc>
                <a:spcPct val="90000"/>
              </a:lnSpc>
              <a:spcBef>
                <a:spcPts val="1000"/>
              </a:spcBef>
              <a:spcAft>
                <a:spcPts val="0"/>
              </a:spcAft>
              <a:buClr>
                <a:schemeClr val="lt1"/>
              </a:buClr>
              <a:buSzPts val="2800"/>
              <a:buNone/>
            </a:pPr>
            <a:r>
              <a:rPr i="1" lang="el-GR" sz="2800"/>
              <a:t>Φοιτητική Κοινότητα &gt; </a:t>
            </a:r>
            <a:r>
              <a:rPr i="1" lang="el-GR" sz="2800" u="sng"/>
              <a:t>Γραφείο Πρακτικής Άσκησης </a:t>
            </a:r>
            <a:endParaRPr sz="1400"/>
          </a:p>
        </p:txBody>
      </p:sp>
      <p:pic>
        <p:nvPicPr>
          <p:cNvPr id="476" name="Google Shape;476;g38d812529f8_0_0"/>
          <p:cNvPicPr preferRelativeResize="0"/>
          <p:nvPr/>
        </p:nvPicPr>
        <p:blipFill rotWithShape="1">
          <a:blip r:embed="rId4">
            <a:alphaModFix/>
          </a:blip>
          <a:srcRect b="0" l="0" r="0" t="0"/>
          <a:stretch/>
        </p:blipFill>
        <p:spPr>
          <a:xfrm>
            <a:off x="7804234" y="548680"/>
            <a:ext cx="1339766" cy="1367606"/>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0" name="Shape 480"/>
        <p:cNvGrpSpPr/>
        <p:nvPr/>
      </p:nvGrpSpPr>
      <p:grpSpPr>
        <a:xfrm>
          <a:off x="0" y="0"/>
          <a:ext cx="0" cy="0"/>
          <a:chOff x="0" y="0"/>
          <a:chExt cx="0" cy="0"/>
        </a:xfrm>
      </p:grpSpPr>
      <p:sp>
        <p:nvSpPr>
          <p:cNvPr id="481" name="Google Shape;481;g28d2a0785c4_0_0"/>
          <p:cNvSpPr txBox="1"/>
          <p:nvPr>
            <p:ph type="title"/>
          </p:nvPr>
        </p:nvSpPr>
        <p:spPr>
          <a:xfrm>
            <a:off x="109139" y="438803"/>
            <a:ext cx="6896400" cy="10809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u="sng"/>
              <a:t>http://praktiki.hua.gr</a:t>
            </a:r>
            <a:endParaRPr/>
          </a:p>
        </p:txBody>
      </p:sp>
      <p:pic>
        <p:nvPicPr>
          <p:cNvPr id="482" name="Google Shape;482;g28d2a0785c4_0_0"/>
          <p:cNvPicPr preferRelativeResize="0"/>
          <p:nvPr/>
        </p:nvPicPr>
        <p:blipFill rotWithShape="1">
          <a:blip r:embed="rId3">
            <a:alphaModFix/>
          </a:blip>
          <a:srcRect b="3679" l="7798" r="991" t="8218"/>
          <a:stretch/>
        </p:blipFill>
        <p:spPr>
          <a:xfrm>
            <a:off x="530675" y="1519700"/>
            <a:ext cx="7726786" cy="5063199"/>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6" name="Shape 486"/>
        <p:cNvGrpSpPr/>
        <p:nvPr/>
      </p:nvGrpSpPr>
      <p:grpSpPr>
        <a:xfrm>
          <a:off x="0" y="0"/>
          <a:ext cx="0" cy="0"/>
          <a:chOff x="0" y="0"/>
          <a:chExt cx="0" cy="0"/>
        </a:xfrm>
      </p:grpSpPr>
      <p:sp>
        <p:nvSpPr>
          <p:cNvPr id="487" name="Google Shape;487;g38d812529f8_0_214"/>
          <p:cNvSpPr txBox="1"/>
          <p:nvPr>
            <p:ph type="title"/>
          </p:nvPr>
        </p:nvSpPr>
        <p:spPr>
          <a:xfrm>
            <a:off x="531639" y="753228"/>
            <a:ext cx="6896400" cy="10809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FFFFFF"/>
              </a:buClr>
              <a:buSzPts val="2000"/>
              <a:buFont typeface="Trebuchet MS"/>
              <a:buNone/>
            </a:pPr>
            <a:r>
              <a:rPr lang="el-GR" sz="2000">
                <a:solidFill>
                  <a:srgbClr val="FFFFFF"/>
                </a:solidFill>
              </a:rPr>
              <a:t>Οι υπηρεσίες του Γραφείου Πρακτικής Άσκησης λειτουργούν για την εξυπηρέτησής σας με τους παρακάτω τρόπους</a:t>
            </a:r>
            <a:endParaRPr/>
          </a:p>
        </p:txBody>
      </p:sp>
      <p:sp>
        <p:nvSpPr>
          <p:cNvPr id="488" name="Google Shape;488;g38d812529f8_0_214"/>
          <p:cNvSpPr txBox="1"/>
          <p:nvPr>
            <p:ph idx="1" type="body"/>
          </p:nvPr>
        </p:nvSpPr>
        <p:spPr>
          <a:xfrm>
            <a:off x="-100" y="2098675"/>
            <a:ext cx="9144000" cy="46530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1100"/>
              <a:buNone/>
            </a:pPr>
            <a:r>
              <a:rPr lang="el-GR">
                <a:solidFill>
                  <a:srgbClr val="FFFFFF"/>
                </a:solidFill>
              </a:rPr>
              <a:t>1. Σε καθημερινή βάση, ηλεκτρονικά μέσω email  στέλνοντας μήνυμα στο</a:t>
            </a:r>
            <a:r>
              <a:rPr b="1" lang="el-GR" sz="3400">
                <a:solidFill>
                  <a:srgbClr val="FFFFFF"/>
                </a:solidFill>
              </a:rPr>
              <a:t> </a:t>
            </a:r>
            <a:r>
              <a:rPr b="1" lang="el-GR" sz="3400" u="sng">
                <a:solidFill>
                  <a:schemeClr val="hlink"/>
                </a:solidFill>
                <a:hlinkClick r:id="rId3"/>
              </a:rPr>
              <a:t>intern@hua.gr</a:t>
            </a:r>
            <a:endParaRPr b="1" sz="3400">
              <a:solidFill>
                <a:srgbClr val="FFFFFF"/>
              </a:solidFill>
            </a:endParaRPr>
          </a:p>
          <a:p>
            <a:pPr indent="0" lvl="0" marL="0" rtl="0" algn="l">
              <a:lnSpc>
                <a:spcPct val="90000"/>
              </a:lnSpc>
              <a:spcBef>
                <a:spcPts val="0"/>
              </a:spcBef>
              <a:spcAft>
                <a:spcPts val="0"/>
              </a:spcAft>
              <a:buClr>
                <a:schemeClr val="dk1"/>
              </a:buClr>
              <a:buSzPts val="1100"/>
              <a:buFont typeface="Arial"/>
              <a:buNone/>
            </a:pPr>
            <a:r>
              <a:t/>
            </a:r>
            <a:endParaRPr>
              <a:solidFill>
                <a:srgbClr val="FFFFFF"/>
              </a:solidFill>
            </a:endParaRPr>
          </a:p>
          <a:p>
            <a:pPr indent="0" lvl="0" marL="0" rtl="0" algn="l">
              <a:lnSpc>
                <a:spcPct val="90000"/>
              </a:lnSpc>
              <a:spcBef>
                <a:spcPts val="1000"/>
              </a:spcBef>
              <a:spcAft>
                <a:spcPts val="0"/>
              </a:spcAft>
              <a:buClr>
                <a:schemeClr val="dk1"/>
              </a:buClr>
              <a:buSzPts val="1100"/>
              <a:buFont typeface="Arial"/>
              <a:buNone/>
            </a:pPr>
            <a:r>
              <a:rPr lang="el-GR"/>
              <a:t>2.Τηλεφωνικά Δευτέρα με Παρασκευή</a:t>
            </a:r>
            <a:endParaRPr/>
          </a:p>
          <a:p>
            <a:pPr indent="0" lvl="0" marL="0" rtl="0" algn="l">
              <a:lnSpc>
                <a:spcPct val="90000"/>
              </a:lnSpc>
              <a:spcBef>
                <a:spcPts val="1000"/>
              </a:spcBef>
              <a:spcAft>
                <a:spcPts val="0"/>
              </a:spcAft>
              <a:buClr>
                <a:schemeClr val="dk1"/>
              </a:buClr>
              <a:buSzPts val="1100"/>
              <a:buFont typeface="Arial"/>
              <a:buNone/>
            </a:pPr>
            <a:r>
              <a:rPr lang="el-GR"/>
              <a:t>ώρες 11:00-15:00 καλώντας στα 210 9549223.</a:t>
            </a:r>
            <a:endParaRPr/>
          </a:p>
          <a:p>
            <a:pPr indent="0" lvl="0" marL="0" rtl="0" algn="l">
              <a:lnSpc>
                <a:spcPct val="90000"/>
              </a:lnSpc>
              <a:spcBef>
                <a:spcPts val="1000"/>
              </a:spcBef>
              <a:spcAft>
                <a:spcPts val="0"/>
              </a:spcAft>
              <a:buClr>
                <a:schemeClr val="dk1"/>
              </a:buClr>
              <a:buSzPts val="1100"/>
              <a:buFont typeface="Arial"/>
              <a:buNone/>
            </a:pPr>
            <a:r>
              <a:t/>
            </a:r>
            <a:endParaRPr/>
          </a:p>
          <a:p>
            <a:pPr indent="0" lvl="0" marL="0" rtl="0" algn="l">
              <a:lnSpc>
                <a:spcPct val="90000"/>
              </a:lnSpc>
              <a:spcBef>
                <a:spcPts val="1000"/>
              </a:spcBef>
              <a:spcAft>
                <a:spcPts val="0"/>
              </a:spcAft>
              <a:buClr>
                <a:schemeClr val="dk1"/>
              </a:buClr>
              <a:buSzPts val="1100"/>
              <a:buFont typeface="Arial"/>
              <a:buNone/>
            </a:pPr>
            <a:r>
              <a:rPr lang="el-GR"/>
              <a:t>3. Με φυσική παρουσία στο Γραφείο Π.Α. τις ημέρες </a:t>
            </a:r>
            <a:endParaRPr/>
          </a:p>
          <a:p>
            <a:pPr indent="0" lvl="0" marL="0" rtl="0" algn="l">
              <a:lnSpc>
                <a:spcPct val="90000"/>
              </a:lnSpc>
              <a:spcBef>
                <a:spcPts val="1000"/>
              </a:spcBef>
              <a:spcAft>
                <a:spcPts val="0"/>
              </a:spcAft>
              <a:buClr>
                <a:schemeClr val="dk1"/>
              </a:buClr>
              <a:buSzPts val="1100"/>
              <a:buFont typeface="Arial"/>
              <a:buNone/>
            </a:pPr>
            <a:r>
              <a:rPr lang="el-GR"/>
              <a:t>Τρίτη: ώρες 11:00-14:00</a:t>
            </a:r>
            <a:endParaRPr/>
          </a:p>
          <a:p>
            <a:pPr indent="0" lvl="0" marL="0" rtl="0" algn="l">
              <a:lnSpc>
                <a:spcPct val="90000"/>
              </a:lnSpc>
              <a:spcBef>
                <a:spcPts val="1000"/>
              </a:spcBef>
              <a:spcAft>
                <a:spcPts val="0"/>
              </a:spcAft>
              <a:buClr>
                <a:schemeClr val="dk1"/>
              </a:buClr>
              <a:buSzPts val="1100"/>
              <a:buFont typeface="Arial"/>
              <a:buNone/>
            </a:pPr>
            <a:r>
              <a:rPr lang="el-GR"/>
              <a:t>Τετάρτη: ώρες 11:00-16:00</a:t>
            </a:r>
            <a:endParaRPr/>
          </a:p>
          <a:p>
            <a:pPr indent="0" lvl="0" marL="0" rtl="0" algn="l">
              <a:lnSpc>
                <a:spcPct val="90000"/>
              </a:lnSpc>
              <a:spcBef>
                <a:spcPts val="1000"/>
              </a:spcBef>
              <a:spcAft>
                <a:spcPts val="0"/>
              </a:spcAft>
              <a:buClr>
                <a:schemeClr val="dk1"/>
              </a:buClr>
              <a:buSzPts val="1100"/>
              <a:buFont typeface="Arial"/>
              <a:buNone/>
            </a:pPr>
            <a:r>
              <a:rPr lang="el-GR"/>
              <a:t>Πέμπτη: ώρες 11:00-14:00</a:t>
            </a:r>
            <a:endParaRPr u="sng"/>
          </a:p>
        </p:txBody>
      </p:sp>
      <p:pic>
        <p:nvPicPr>
          <p:cNvPr id="489" name="Google Shape;489;g38d812529f8_0_214"/>
          <p:cNvPicPr preferRelativeResize="0"/>
          <p:nvPr/>
        </p:nvPicPr>
        <p:blipFill rotWithShape="1">
          <a:blip r:embed="rId4">
            <a:alphaModFix/>
          </a:blip>
          <a:srcRect b="0" l="0" r="0" t="0"/>
          <a:stretch/>
        </p:blipFill>
        <p:spPr>
          <a:xfrm>
            <a:off x="7804234" y="548680"/>
            <a:ext cx="1339766" cy="1367606"/>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3" name="Shape 493"/>
        <p:cNvGrpSpPr/>
        <p:nvPr/>
      </p:nvGrpSpPr>
      <p:grpSpPr>
        <a:xfrm>
          <a:off x="0" y="0"/>
          <a:ext cx="0" cy="0"/>
          <a:chOff x="0" y="0"/>
          <a:chExt cx="0" cy="0"/>
        </a:xfrm>
      </p:grpSpPr>
      <p:sp>
        <p:nvSpPr>
          <p:cNvPr id="494" name="Google Shape;494;p28"/>
          <p:cNvSpPr txBox="1"/>
          <p:nvPr>
            <p:ph type="title"/>
          </p:nvPr>
        </p:nvSpPr>
        <p:spPr>
          <a:xfrm>
            <a:off x="531639" y="753228"/>
            <a:ext cx="6896534" cy="10809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ΓΡΑΦΕΙΟ ΠΡΑΚΤΙΚΗΣ ΑΣΚΗΣΗΣ</a:t>
            </a:r>
            <a:endParaRPr/>
          </a:p>
        </p:txBody>
      </p:sp>
      <p:pic>
        <p:nvPicPr>
          <p:cNvPr id="495" name="Google Shape;495;p28"/>
          <p:cNvPicPr preferRelativeResize="0"/>
          <p:nvPr>
            <p:ph idx="1" type="body"/>
          </p:nvPr>
        </p:nvPicPr>
        <p:blipFill rotWithShape="1">
          <a:blip r:embed="rId3">
            <a:alphaModFix/>
          </a:blip>
          <a:srcRect b="0" l="0" r="0" t="0"/>
          <a:stretch/>
        </p:blipFill>
        <p:spPr>
          <a:xfrm>
            <a:off x="971601" y="1950704"/>
            <a:ext cx="6192687" cy="4588024"/>
          </a:xfrm>
          <a:prstGeom prst="rect">
            <a:avLst/>
          </a:prstGeom>
          <a:noFill/>
          <a:ln>
            <a:noFill/>
          </a:ln>
        </p:spPr>
      </p:pic>
      <p:pic>
        <p:nvPicPr>
          <p:cNvPr id="496" name="Google Shape;496;p28"/>
          <p:cNvPicPr preferRelativeResize="0"/>
          <p:nvPr/>
        </p:nvPicPr>
        <p:blipFill rotWithShape="1">
          <a:blip r:embed="rId4">
            <a:alphaModFix/>
          </a:blip>
          <a:srcRect b="0" l="0" r="0" t="0"/>
          <a:stretch/>
        </p:blipFill>
        <p:spPr>
          <a:xfrm>
            <a:off x="7804234" y="548680"/>
            <a:ext cx="1339766" cy="1367606"/>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Βερολίνο">
  <a:themeElements>
    <a:clrScheme name="Βερολίνο">
      <a:dk1>
        <a:srgbClr val="000000"/>
      </a:dk1>
      <a:lt1>
        <a:srgbClr val="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2017-09-20T09:09:27Z</dcterms:created>
  <dc:creator>Eva</dc:creator>
</cp:coreProperties>
</file>